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4" roundtripDataSignature="AMtx7mhown5hx9qKdzDqNXGBnJaHhQhZa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11" Type="http://schemas.openxmlformats.org/officeDocument/2006/relationships/slide" Target="slides/slide7.xml"/><Relationship Id="rId22" Type="http://schemas.openxmlformats.org/officeDocument/2006/relationships/slide" Target="slides/slide18.xml"/><Relationship Id="rId10" Type="http://schemas.openxmlformats.org/officeDocument/2006/relationships/slide" Target="slides/slide6.xml"/><Relationship Id="rId21" Type="http://schemas.openxmlformats.org/officeDocument/2006/relationships/slide" Target="slides/slide17.xml"/><Relationship Id="rId13" Type="http://schemas.openxmlformats.org/officeDocument/2006/relationships/slide" Target="slides/slide9.xml"/><Relationship Id="rId24" Type="http://customschemas.google.com/relationships/presentationmetadata" Target="metadata"/><Relationship Id="rId12" Type="http://schemas.openxmlformats.org/officeDocument/2006/relationships/slide" Target="slides/slide8.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slide" Target="slides/slide15.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s-E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356c2c18682_0_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6" name="Google Shape;86;g356c2c18682_0_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9" name="Shape 179"/>
        <p:cNvGrpSpPr/>
        <p:nvPr/>
      </p:nvGrpSpPr>
      <p:grpSpPr>
        <a:xfrm>
          <a:off x="0" y="0"/>
          <a:ext cx="0" cy="0"/>
          <a:chOff x="0" y="0"/>
          <a:chExt cx="0" cy="0"/>
        </a:xfrm>
      </p:grpSpPr>
      <p:sp>
        <p:nvSpPr>
          <p:cNvPr id="180" name="Google Shape;180;g350c5c367e5_2_1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181" name="Google Shape;181;g350c5c367e5_2_1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193" name="Google Shape;193;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6" name="Shape 206"/>
        <p:cNvGrpSpPr/>
        <p:nvPr/>
      </p:nvGrpSpPr>
      <p:grpSpPr>
        <a:xfrm>
          <a:off x="0" y="0"/>
          <a:ext cx="0" cy="0"/>
          <a:chOff x="0" y="0"/>
          <a:chExt cx="0" cy="0"/>
        </a:xfrm>
      </p:grpSpPr>
      <p:sp>
        <p:nvSpPr>
          <p:cNvPr id="207" name="Google Shape;207;g356c2c18682_0_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208" name="Google Shape;208;g356c2c18682_0_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356c2c18682_0_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221" name="Google Shape;221;g356c2c18682_0_3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g356c2c18682_0_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237" name="Google Shape;237;g356c2c18682_0_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356c2c18682_0_6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3" name="Google Shape;253;g356c2c18682_0_6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g350c5c367e5_2_10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263" name="Google Shape;263;g350c5c367e5_2_10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350c5c367e5_2_6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276" name="Google Shape;276;g350c5c367e5_2_6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350c5c367e5_2_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288" name="Google Shape;288;g350c5c367e5_2_4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302" name="Google Shape;302;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96" name="Google Shape;96;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4" name="Google Shape;104;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6" name="Google Shape;116;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25" name="Google Shape;125;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31" name="Google Shape;131;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144" name="Google Shape;144;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350c5c367e5_2_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156" name="Google Shape;156;g350c5c367e5_2_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350c5c367e5_2_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200"/>
              <a:buFont typeface="Calibri"/>
              <a:buNone/>
            </a:pPr>
            <a:r>
              <a:t/>
            </a:r>
            <a:endParaRPr/>
          </a:p>
        </p:txBody>
      </p:sp>
      <p:sp>
        <p:nvSpPr>
          <p:cNvPr id="169" name="Google Shape;169;g350c5c367e5_2_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 blanco" type="blank">
  <p:cSld name="BLANK">
    <p:spTree>
      <p:nvGrpSpPr>
        <p:cNvPr id="15" name="Shape 15"/>
        <p:cNvGrpSpPr/>
        <p:nvPr/>
      </p:nvGrpSpPr>
      <p:grpSpPr>
        <a:xfrm>
          <a:off x="0" y="0"/>
          <a:ext cx="0" cy="0"/>
          <a:chOff x="0" y="0"/>
          <a:chExt cx="0" cy="0"/>
        </a:xfrm>
      </p:grpSpPr>
      <p:sp>
        <p:nvSpPr>
          <p:cNvPr id="16" name="Google Shape;16;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 name="Google Shape;18;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texto vertical" type="vertTx">
  <p:cSld name="VERTICAL_TEXT">
    <p:spTree>
      <p:nvGrpSpPr>
        <p:cNvPr id="72" name="Shape 72"/>
        <p:cNvGrpSpPr/>
        <p:nvPr/>
      </p:nvGrpSpPr>
      <p:grpSpPr>
        <a:xfrm>
          <a:off x="0" y="0"/>
          <a:ext cx="0" cy="0"/>
          <a:chOff x="0" y="0"/>
          <a:chExt cx="0" cy="0"/>
        </a:xfrm>
      </p:grpSpPr>
      <p:sp>
        <p:nvSpPr>
          <p:cNvPr id="73" name="Google Shape;73;p2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4" name="Google Shape;74;p21"/>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5" name="Google Shape;75;p2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2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2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vertical y texto" type="vertTitleAndTx">
  <p:cSld name="VERTICAL_TITLE_AND_VERTICAL_TEXT">
    <p:spTree>
      <p:nvGrpSpPr>
        <p:cNvPr id="78" name="Shape 78"/>
        <p:cNvGrpSpPr/>
        <p:nvPr/>
      </p:nvGrpSpPr>
      <p:grpSpPr>
        <a:xfrm>
          <a:off x="0" y="0"/>
          <a:ext cx="0" cy="0"/>
          <a:chOff x="0" y="0"/>
          <a:chExt cx="0" cy="0"/>
        </a:xfrm>
      </p:grpSpPr>
      <p:sp>
        <p:nvSpPr>
          <p:cNvPr id="79" name="Google Shape;79;p22"/>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22"/>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2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2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2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objetos" type="obj">
  <p:cSld name="OBJECT">
    <p:spTree>
      <p:nvGrpSpPr>
        <p:cNvPr id="19" name="Shape 19"/>
        <p:cNvGrpSpPr/>
        <p:nvPr/>
      </p:nvGrpSpPr>
      <p:grpSpPr>
        <a:xfrm>
          <a:off x="0" y="0"/>
          <a:ext cx="0" cy="0"/>
          <a:chOff x="0" y="0"/>
          <a:chExt cx="0" cy="0"/>
        </a:xfrm>
      </p:grpSpPr>
      <p:sp>
        <p:nvSpPr>
          <p:cNvPr id="20" name="Google Shape;20;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1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 name="Google Shape;22;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 name="Google Shape;24;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de título" type="title">
  <p:cSld name="TITLE">
    <p:spTree>
      <p:nvGrpSpPr>
        <p:cNvPr id="25" name="Shape 25"/>
        <p:cNvGrpSpPr/>
        <p:nvPr/>
      </p:nvGrpSpPr>
      <p:grpSpPr>
        <a:xfrm>
          <a:off x="0" y="0"/>
          <a:ext cx="0" cy="0"/>
          <a:chOff x="0" y="0"/>
          <a:chExt cx="0" cy="0"/>
        </a:xfrm>
      </p:grpSpPr>
      <p:sp>
        <p:nvSpPr>
          <p:cNvPr id="26" name="Google Shape;26;p14"/>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14"/>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8" name="Google Shape;28;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 name="Google Shape;30;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cabezado de sección" type="secHead">
  <p:cSld name="SECTION_HEADER">
    <p:spTree>
      <p:nvGrpSpPr>
        <p:cNvPr id="31" name="Shape 31"/>
        <p:cNvGrpSpPr/>
        <p:nvPr/>
      </p:nvGrpSpPr>
      <p:grpSpPr>
        <a:xfrm>
          <a:off x="0" y="0"/>
          <a:ext cx="0" cy="0"/>
          <a:chOff x="0" y="0"/>
          <a:chExt cx="0" cy="0"/>
        </a:xfrm>
      </p:grpSpPr>
      <p:sp>
        <p:nvSpPr>
          <p:cNvPr id="32" name="Google Shape;32;p15"/>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15"/>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4" name="Google Shape;34;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os objetos" type="twoObj">
  <p:cSld name="TWO_OBJECTS">
    <p:spTree>
      <p:nvGrpSpPr>
        <p:cNvPr id="37" name="Shape 37"/>
        <p:cNvGrpSpPr/>
        <p:nvPr/>
      </p:nvGrpSpPr>
      <p:grpSpPr>
        <a:xfrm>
          <a:off x="0" y="0"/>
          <a:ext cx="0" cy="0"/>
          <a:chOff x="0" y="0"/>
          <a:chExt cx="0" cy="0"/>
        </a:xfrm>
      </p:grpSpPr>
      <p:sp>
        <p:nvSpPr>
          <p:cNvPr id="38" name="Google Shape;38;p16"/>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16"/>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6"/>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ción" type="twoTxTwoObj">
  <p:cSld name="TWO_OBJECTS_WITH_TEXT">
    <p:spTree>
      <p:nvGrpSpPr>
        <p:cNvPr id="44" name="Shape 44"/>
        <p:cNvGrpSpPr/>
        <p:nvPr/>
      </p:nvGrpSpPr>
      <p:grpSpPr>
        <a:xfrm>
          <a:off x="0" y="0"/>
          <a:ext cx="0" cy="0"/>
          <a:chOff x="0" y="0"/>
          <a:chExt cx="0" cy="0"/>
        </a:xfrm>
      </p:grpSpPr>
      <p:sp>
        <p:nvSpPr>
          <p:cNvPr id="45" name="Google Shape;45;p17"/>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6" name="Google Shape;46;p17"/>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7" name="Google Shape;47;p17"/>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 name="Google Shape;48;p17"/>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17"/>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olo el título" type="titleOnly">
  <p:cSld name="TITLE_ONLY">
    <p:spTree>
      <p:nvGrpSpPr>
        <p:cNvPr id="53" name="Shape 53"/>
        <p:cNvGrpSpPr/>
        <p:nvPr/>
      </p:nvGrpSpPr>
      <p:grpSpPr>
        <a:xfrm>
          <a:off x="0" y="0"/>
          <a:ext cx="0" cy="0"/>
          <a:chOff x="0" y="0"/>
          <a:chExt cx="0" cy="0"/>
        </a:xfrm>
      </p:grpSpPr>
      <p:sp>
        <p:nvSpPr>
          <p:cNvPr id="54" name="Google Shape;54;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5" name="Google Shape;55;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ido con título" type="objTx">
  <p:cSld name="OBJECT_WITH_CAPTION_TEXT">
    <p:spTree>
      <p:nvGrpSpPr>
        <p:cNvPr id="58" name="Shape 58"/>
        <p:cNvGrpSpPr/>
        <p:nvPr/>
      </p:nvGrpSpPr>
      <p:grpSpPr>
        <a:xfrm>
          <a:off x="0" y="0"/>
          <a:ext cx="0" cy="0"/>
          <a:chOff x="0" y="0"/>
          <a:chExt cx="0" cy="0"/>
        </a:xfrm>
      </p:grpSpPr>
      <p:sp>
        <p:nvSpPr>
          <p:cNvPr id="59" name="Google Shape;59;p19"/>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19"/>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1" name="Google Shape;61;p19"/>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2" name="Google Shape;62;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n con título" type="picTx">
  <p:cSld name="PICTURE_WITH_CAPTION_TEXT">
    <p:spTree>
      <p:nvGrpSpPr>
        <p:cNvPr id="65" name="Shape 65"/>
        <p:cNvGrpSpPr/>
        <p:nvPr/>
      </p:nvGrpSpPr>
      <p:grpSpPr>
        <a:xfrm>
          <a:off x="0" y="0"/>
          <a:ext cx="0" cy="0"/>
          <a:chOff x="0" y="0"/>
          <a:chExt cx="0" cy="0"/>
        </a:xfrm>
      </p:grpSpPr>
      <p:sp>
        <p:nvSpPr>
          <p:cNvPr id="66" name="Google Shape;66;p20"/>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20"/>
          <p:cNvSpPr/>
          <p:nvPr>
            <p:ph idx="2" type="pic"/>
          </p:nvPr>
        </p:nvSpPr>
        <p:spPr>
          <a:xfrm>
            <a:off x="5183188" y="987425"/>
            <a:ext cx="6172200" cy="4873625"/>
          </a:xfrm>
          <a:prstGeom prst="rect">
            <a:avLst/>
          </a:prstGeom>
          <a:noFill/>
          <a:ln>
            <a:noFill/>
          </a:ln>
        </p:spPr>
      </p:sp>
      <p:sp>
        <p:nvSpPr>
          <p:cNvPr id="68" name="Google Shape;68;p20"/>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9" name="Google Shape;69;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1" name="Google Shape;71;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2" name="Google Shape;12;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3" name="Google Shape;13;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4" name="Google Shape;14;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1.jpg"/><Relationship Id="rId5" Type="http://schemas.openxmlformats.org/officeDocument/2006/relationships/image" Target="../media/image3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5.png"/><Relationship Id="rId4" Type="http://schemas.openxmlformats.org/officeDocument/2006/relationships/image" Target="../media/image1.jpg"/><Relationship Id="rId5" Type="http://schemas.openxmlformats.org/officeDocument/2006/relationships/image" Target="../media/image21.png"/><Relationship Id="rId6" Type="http://schemas.openxmlformats.org/officeDocument/2006/relationships/image" Target="../media/image1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17.png"/><Relationship Id="rId6" Type="http://schemas.openxmlformats.org/officeDocument/2006/relationships/image" Target="../media/image15.jpg"/><Relationship Id="rId7" Type="http://schemas.openxmlformats.org/officeDocument/2006/relationships/image" Target="../media/image16.png"/><Relationship Id="rId8" Type="http://schemas.openxmlformats.org/officeDocument/2006/relationships/image" Target="../media/image2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5.png"/><Relationship Id="rId4" Type="http://schemas.openxmlformats.org/officeDocument/2006/relationships/image" Target="../media/image1.jpg"/><Relationship Id="rId5" Type="http://schemas.openxmlformats.org/officeDocument/2006/relationships/image" Target="../media/image22.png"/><Relationship Id="rId6" Type="http://schemas.openxmlformats.org/officeDocument/2006/relationships/image" Target="../media/image32.png"/><Relationship Id="rId7" Type="http://schemas.openxmlformats.org/officeDocument/2006/relationships/image" Target="../media/image3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5.png"/><Relationship Id="rId4" Type="http://schemas.openxmlformats.org/officeDocument/2006/relationships/image" Target="../media/image1.jpg"/><Relationship Id="rId9" Type="http://schemas.openxmlformats.org/officeDocument/2006/relationships/image" Target="../media/image47.png"/><Relationship Id="rId5" Type="http://schemas.openxmlformats.org/officeDocument/2006/relationships/image" Target="../media/image29.png"/><Relationship Id="rId6" Type="http://schemas.openxmlformats.org/officeDocument/2006/relationships/image" Target="../media/image27.png"/><Relationship Id="rId7" Type="http://schemas.openxmlformats.org/officeDocument/2006/relationships/image" Target="../media/image33.png"/><Relationship Id="rId8"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5.png"/><Relationship Id="rId4" Type="http://schemas.openxmlformats.org/officeDocument/2006/relationships/image" Target="../media/image1.jpg"/><Relationship Id="rId9" Type="http://schemas.openxmlformats.org/officeDocument/2006/relationships/hyperlink" Target="https://www.facebook.com/BetPlayCo/videos/3650969471861967" TargetMode="External"/><Relationship Id="rId5" Type="http://schemas.openxmlformats.org/officeDocument/2006/relationships/image" Target="../media/image33.png"/><Relationship Id="rId6" Type="http://schemas.openxmlformats.org/officeDocument/2006/relationships/image" Target="../media/image28.png"/><Relationship Id="rId7" Type="http://schemas.openxmlformats.org/officeDocument/2006/relationships/image" Target="../media/image32.png"/><Relationship Id="rId8" Type="http://schemas.openxmlformats.org/officeDocument/2006/relationships/image" Target="../media/image3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5.png"/><Relationship Id="rId4" Type="http://schemas.openxmlformats.org/officeDocument/2006/relationships/image" Target="../media/image1.jpg"/><Relationship Id="rId5" Type="http://schemas.openxmlformats.org/officeDocument/2006/relationships/image" Target="../media/image4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5.png"/><Relationship Id="rId4" Type="http://schemas.openxmlformats.org/officeDocument/2006/relationships/image" Target="../media/image1.jpg"/><Relationship Id="rId5" Type="http://schemas.openxmlformats.org/officeDocument/2006/relationships/image" Target="../media/image50.png"/><Relationship Id="rId6" Type="http://schemas.openxmlformats.org/officeDocument/2006/relationships/image" Target="../media/image32.png"/><Relationship Id="rId7" Type="http://schemas.openxmlformats.org/officeDocument/2006/relationships/image" Target="../media/image4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5.png"/><Relationship Id="rId4" Type="http://schemas.openxmlformats.org/officeDocument/2006/relationships/image" Target="../media/image1.jpg"/><Relationship Id="rId5" Type="http://schemas.openxmlformats.org/officeDocument/2006/relationships/image" Target="../media/image42.png"/><Relationship Id="rId6" Type="http://schemas.openxmlformats.org/officeDocument/2006/relationships/image" Target="../media/image4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5.png"/><Relationship Id="rId4" Type="http://schemas.openxmlformats.org/officeDocument/2006/relationships/image" Target="../media/image1.jpg"/><Relationship Id="rId5" Type="http://schemas.openxmlformats.org/officeDocument/2006/relationships/image" Target="../media/image40.png"/><Relationship Id="rId6" Type="http://schemas.openxmlformats.org/officeDocument/2006/relationships/image" Target="../media/image46.png"/><Relationship Id="rId7" Type="http://schemas.openxmlformats.org/officeDocument/2006/relationships/image" Target="../media/image41.png"/><Relationship Id="rId8" Type="http://schemas.openxmlformats.org/officeDocument/2006/relationships/image" Target="../media/image3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5.png"/><Relationship Id="rId4" Type="http://schemas.openxmlformats.org/officeDocument/2006/relationships/image" Target="../media/image1.jpg"/><Relationship Id="rId5" Type="http://schemas.openxmlformats.org/officeDocument/2006/relationships/image" Target="../media/image39.png"/><Relationship Id="rId6" Type="http://schemas.openxmlformats.org/officeDocument/2006/relationships/image" Target="../media/image4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7.png"/><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6.png"/><Relationship Id="rId6" Type="http://schemas.openxmlformats.org/officeDocument/2006/relationships/image" Target="../media/image32.png"/><Relationship Id="rId7" Type="http://schemas.openxmlformats.org/officeDocument/2006/relationships/image" Target="../media/image3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5.png"/><Relationship Id="rId4" Type="http://schemas.openxmlformats.org/officeDocument/2006/relationships/image" Target="../media/image12.png"/><Relationship Id="rId5" Type="http://schemas.openxmlformats.org/officeDocument/2006/relationships/image" Target="../media/image1.jpg"/><Relationship Id="rId6" Type="http://schemas.openxmlformats.org/officeDocument/2006/relationships/image" Target="../media/image11.png"/><Relationship Id="rId7"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5.png"/><Relationship Id="rId4" Type="http://schemas.openxmlformats.org/officeDocument/2006/relationships/image" Target="../media/image1.jpg"/><Relationship Id="rId5" Type="http://schemas.openxmlformats.org/officeDocument/2006/relationships/image" Target="../media/image10.png"/><Relationship Id="rId6" Type="http://schemas.openxmlformats.org/officeDocument/2006/relationships/image" Target="../media/image4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5.png"/><Relationship Id="rId4" Type="http://schemas.openxmlformats.org/officeDocument/2006/relationships/image" Target="../media/image1.jpg"/><Relationship Id="rId5" Type="http://schemas.openxmlformats.org/officeDocument/2006/relationships/image" Target="../media/image14.png"/><Relationship Id="rId6" Type="http://schemas.openxmlformats.org/officeDocument/2006/relationships/image" Target="../media/image32.png"/><Relationship Id="rId7" Type="http://schemas.openxmlformats.org/officeDocument/2006/relationships/image" Target="../media/image2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5.png"/><Relationship Id="rId4" Type="http://schemas.openxmlformats.org/officeDocument/2006/relationships/image" Target="../media/image1.jpg"/><Relationship Id="rId5" Type="http://schemas.openxmlformats.org/officeDocument/2006/relationships/image" Target="../media/image25.png"/><Relationship Id="rId6"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pic>
        <p:nvPicPr>
          <p:cNvPr id="88" name="Google Shape;88;g356c2c18682_0_7"/>
          <p:cNvPicPr preferRelativeResize="0"/>
          <p:nvPr/>
        </p:nvPicPr>
        <p:blipFill rotWithShape="1">
          <a:blip r:embed="rId3">
            <a:alphaModFix/>
          </a:blip>
          <a:srcRect b="43576" l="0" r="22257" t="0"/>
          <a:stretch/>
        </p:blipFill>
        <p:spPr>
          <a:xfrm>
            <a:off x="8150013" y="110431"/>
            <a:ext cx="4046135" cy="6747570"/>
          </a:xfrm>
          <a:prstGeom prst="rect">
            <a:avLst/>
          </a:prstGeom>
          <a:noFill/>
          <a:ln>
            <a:noFill/>
          </a:ln>
        </p:spPr>
      </p:pic>
      <p:sp>
        <p:nvSpPr>
          <p:cNvPr id="89" name="Google Shape;89;g356c2c18682_0_7"/>
          <p:cNvSpPr/>
          <p:nvPr/>
        </p:nvSpPr>
        <p:spPr>
          <a:xfrm>
            <a:off x="1500922" y="0"/>
            <a:ext cx="216600" cy="6858000"/>
          </a:xfrm>
          <a:prstGeom prst="rect">
            <a:avLst/>
          </a:prstGeom>
          <a:solidFill>
            <a:srgbClr val="F3C41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90" name="Google Shape;90;g356c2c18682_0_7"/>
          <p:cNvPicPr preferRelativeResize="0"/>
          <p:nvPr/>
        </p:nvPicPr>
        <p:blipFill rotWithShape="1">
          <a:blip r:embed="rId4">
            <a:alphaModFix/>
          </a:blip>
          <a:srcRect b="0" l="0" r="0" t="0"/>
          <a:stretch/>
        </p:blipFill>
        <p:spPr>
          <a:xfrm>
            <a:off x="0" y="0"/>
            <a:ext cx="1612864" cy="6858000"/>
          </a:xfrm>
          <a:prstGeom prst="rect">
            <a:avLst/>
          </a:prstGeom>
          <a:noFill/>
          <a:ln>
            <a:noFill/>
          </a:ln>
        </p:spPr>
      </p:pic>
      <p:sp>
        <p:nvSpPr>
          <p:cNvPr id="91" name="Google Shape;91;g356c2c18682_0_7"/>
          <p:cNvSpPr/>
          <p:nvPr/>
        </p:nvSpPr>
        <p:spPr>
          <a:xfrm>
            <a:off x="171450" y="613596"/>
            <a:ext cx="6096000" cy="1314900"/>
          </a:xfrm>
          <a:prstGeom prst="roundRect">
            <a:avLst>
              <a:gd fmla="val 16667" name="adj"/>
            </a:avLst>
          </a:prstGeom>
          <a:solidFill>
            <a:srgbClr val="0B29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92" name="Google Shape;92;g356c2c18682_0_7"/>
          <p:cNvSpPr/>
          <p:nvPr/>
        </p:nvSpPr>
        <p:spPr>
          <a:xfrm>
            <a:off x="285750" y="725986"/>
            <a:ext cx="5691300" cy="10902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000000"/>
              </a:buClr>
              <a:buSzPts val="3400"/>
              <a:buFont typeface="Arial"/>
              <a:buNone/>
            </a:pPr>
            <a:r>
              <a:rPr b="1" i="0" lang="es-ES" sz="3400" u="none" cap="none" strike="noStrike">
                <a:solidFill>
                  <a:srgbClr val="F3C419"/>
                </a:solidFill>
                <a:latin typeface="Avenir"/>
                <a:ea typeface="Avenir"/>
                <a:cs typeface="Avenir"/>
                <a:sym typeface="Avenir"/>
              </a:rPr>
              <a:t>ACTIVACIONES </a:t>
            </a:r>
            <a:r>
              <a:rPr b="1" i="0" lang="es-ES" sz="3400" u="none" cap="none" strike="noStrike">
                <a:solidFill>
                  <a:schemeClr val="lt1"/>
                </a:solidFill>
                <a:latin typeface="Avenir"/>
                <a:ea typeface="Avenir"/>
                <a:cs typeface="Avenir"/>
                <a:sym typeface="Avenir"/>
              </a:rPr>
              <a:t>BetPlay</a:t>
            </a:r>
            <a:endParaRPr b="1" i="0" sz="3400" u="none" cap="none" strike="noStrike">
              <a:solidFill>
                <a:schemeClr val="lt1"/>
              </a:solidFill>
              <a:latin typeface="Avenir"/>
              <a:ea typeface="Avenir"/>
              <a:cs typeface="Avenir"/>
              <a:sym typeface="Avenir"/>
            </a:endParaRPr>
          </a:p>
          <a:p>
            <a:pPr indent="0" lvl="0" marL="0" marR="0" rtl="0" algn="l">
              <a:lnSpc>
                <a:spcPct val="90000"/>
              </a:lnSpc>
              <a:spcBef>
                <a:spcPts val="0"/>
              </a:spcBef>
              <a:spcAft>
                <a:spcPts val="0"/>
              </a:spcAft>
              <a:buClr>
                <a:schemeClr val="dk1"/>
              </a:buClr>
              <a:buSzPts val="3400"/>
              <a:buFont typeface="Arial"/>
              <a:buNone/>
            </a:pPr>
            <a:r>
              <a:rPr b="1" i="0" lang="es-ES" sz="3400" u="sng" cap="none" strike="noStrike">
                <a:solidFill>
                  <a:srgbClr val="F3C419"/>
                </a:solidFill>
                <a:latin typeface="Avenir"/>
                <a:ea typeface="Avenir"/>
                <a:cs typeface="Avenir"/>
                <a:sym typeface="Avenir"/>
              </a:rPr>
              <a:t>DENTRO DEL ESTADIO</a:t>
            </a:r>
            <a:endParaRPr b="1" i="0" sz="3400" u="sng" cap="none" strike="noStrike">
              <a:solidFill>
                <a:schemeClr val="lt1"/>
              </a:solidFill>
              <a:latin typeface="Avenir"/>
              <a:ea typeface="Avenir"/>
              <a:cs typeface="Avenir"/>
              <a:sym typeface="Avenir"/>
            </a:endParaRPr>
          </a:p>
        </p:txBody>
      </p:sp>
      <p:pic>
        <p:nvPicPr>
          <p:cNvPr id="93" name="Google Shape;93;g356c2c18682_0_7"/>
          <p:cNvPicPr preferRelativeResize="0"/>
          <p:nvPr/>
        </p:nvPicPr>
        <p:blipFill rotWithShape="1">
          <a:blip r:embed="rId5">
            <a:alphaModFix/>
          </a:blip>
          <a:srcRect b="0" l="0" r="0" t="0"/>
          <a:stretch/>
        </p:blipFill>
        <p:spPr>
          <a:xfrm>
            <a:off x="1804777" y="2221928"/>
            <a:ext cx="10065274" cy="42779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pic>
        <p:nvPicPr>
          <p:cNvPr id="183" name="Google Shape;183;g350c5c367e5_2_120"/>
          <p:cNvPicPr preferRelativeResize="0"/>
          <p:nvPr/>
        </p:nvPicPr>
        <p:blipFill rotWithShape="1">
          <a:blip r:embed="rId3">
            <a:alphaModFix/>
          </a:blip>
          <a:srcRect b="43576" l="0" r="22257" t="0"/>
          <a:stretch/>
        </p:blipFill>
        <p:spPr>
          <a:xfrm>
            <a:off x="8150013" y="110431"/>
            <a:ext cx="4046135" cy="6747570"/>
          </a:xfrm>
          <a:prstGeom prst="rect">
            <a:avLst/>
          </a:prstGeom>
          <a:noFill/>
          <a:ln>
            <a:noFill/>
          </a:ln>
        </p:spPr>
      </p:pic>
      <p:sp>
        <p:nvSpPr>
          <p:cNvPr id="184" name="Google Shape;184;g350c5c367e5_2_120"/>
          <p:cNvSpPr/>
          <p:nvPr/>
        </p:nvSpPr>
        <p:spPr>
          <a:xfrm>
            <a:off x="1500922" y="0"/>
            <a:ext cx="216600" cy="6858000"/>
          </a:xfrm>
          <a:prstGeom prst="rect">
            <a:avLst/>
          </a:prstGeom>
          <a:solidFill>
            <a:srgbClr val="F3C41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pic>
        <p:nvPicPr>
          <p:cNvPr id="185" name="Google Shape;185;g350c5c367e5_2_120"/>
          <p:cNvPicPr preferRelativeResize="0"/>
          <p:nvPr/>
        </p:nvPicPr>
        <p:blipFill rotWithShape="1">
          <a:blip r:embed="rId4">
            <a:alphaModFix/>
          </a:blip>
          <a:srcRect b="0" l="0" r="0" t="0"/>
          <a:stretch/>
        </p:blipFill>
        <p:spPr>
          <a:xfrm>
            <a:off x="0" y="11340"/>
            <a:ext cx="1612864" cy="6858000"/>
          </a:xfrm>
          <a:prstGeom prst="rect">
            <a:avLst/>
          </a:prstGeom>
          <a:noFill/>
          <a:ln>
            <a:noFill/>
          </a:ln>
        </p:spPr>
      </p:pic>
      <p:sp>
        <p:nvSpPr>
          <p:cNvPr id="186" name="Google Shape;186;g350c5c367e5_2_120"/>
          <p:cNvSpPr/>
          <p:nvPr/>
        </p:nvSpPr>
        <p:spPr>
          <a:xfrm>
            <a:off x="804582" y="613596"/>
            <a:ext cx="4336500" cy="1314900"/>
          </a:xfrm>
          <a:prstGeom prst="roundRect">
            <a:avLst>
              <a:gd fmla="val 16667" name="adj"/>
            </a:avLst>
          </a:prstGeom>
          <a:solidFill>
            <a:srgbClr val="0B29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sp>
        <p:nvSpPr>
          <p:cNvPr id="187" name="Google Shape;187;g350c5c367e5_2_120"/>
          <p:cNvSpPr/>
          <p:nvPr/>
        </p:nvSpPr>
        <p:spPr>
          <a:xfrm>
            <a:off x="804575" y="984250"/>
            <a:ext cx="3352800" cy="5736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100"/>
              <a:buFont typeface="Arial"/>
              <a:buNone/>
            </a:pPr>
            <a:r>
              <a:rPr b="1" i="0" lang="es-ES" sz="3400" u="none" cap="none" strike="noStrike">
                <a:solidFill>
                  <a:schemeClr val="lt1"/>
                </a:solidFill>
                <a:latin typeface="Avenir"/>
                <a:ea typeface="Avenir"/>
                <a:cs typeface="Avenir"/>
                <a:sym typeface="Avenir"/>
              </a:rPr>
              <a:t>BETPLAY </a:t>
            </a:r>
            <a:r>
              <a:rPr b="0" i="0" lang="es-ES" sz="3400" u="none" cap="none" strike="noStrike">
                <a:solidFill>
                  <a:srgbClr val="F3C419"/>
                </a:solidFill>
                <a:latin typeface="Avenir"/>
                <a:ea typeface="Avenir"/>
                <a:cs typeface="Avenir"/>
                <a:sym typeface="Avenir"/>
              </a:rPr>
              <a:t>CAM</a:t>
            </a:r>
            <a:endParaRPr b="1" i="0" sz="3400" u="none" cap="none" strike="noStrike">
              <a:solidFill>
                <a:schemeClr val="lt1"/>
              </a:solidFill>
              <a:latin typeface="Calibri"/>
              <a:ea typeface="Calibri"/>
              <a:cs typeface="Calibri"/>
              <a:sym typeface="Calibri"/>
            </a:endParaRPr>
          </a:p>
        </p:txBody>
      </p:sp>
      <p:sp>
        <p:nvSpPr>
          <p:cNvPr id="188" name="Google Shape;188;g350c5c367e5_2_120"/>
          <p:cNvSpPr/>
          <p:nvPr/>
        </p:nvSpPr>
        <p:spPr>
          <a:xfrm>
            <a:off x="1717526" y="2264883"/>
            <a:ext cx="4962600" cy="4146600"/>
          </a:xfrm>
          <a:prstGeom prst="rect">
            <a:avLst/>
          </a:prstGeom>
          <a:noFill/>
          <a:ln>
            <a:noFill/>
          </a:ln>
        </p:spPr>
        <p:txBody>
          <a:bodyPr anchorCtr="0" anchor="t" bIns="45700" lIns="91425" spcFirstLastPara="1" rIns="91425" wrap="square" tIns="45700">
            <a:noAutofit/>
          </a:bodyPr>
          <a:lstStyle/>
          <a:p>
            <a:pPr indent="0" lvl="0" marL="0" marR="0" rtl="0" algn="just">
              <a:lnSpc>
                <a:spcPct val="115000"/>
              </a:lnSpc>
              <a:spcBef>
                <a:spcPts val="0"/>
              </a:spcBef>
              <a:spcAft>
                <a:spcPts val="0"/>
              </a:spcAft>
              <a:buClr>
                <a:schemeClr val="dk1"/>
              </a:buClr>
              <a:buSzPts val="1100"/>
              <a:buFont typeface="Arial"/>
              <a:buNone/>
            </a:pPr>
            <a:r>
              <a:rPr b="0" i="0" lang="es-ES" sz="2800" u="none" cap="none" strike="noStrike">
                <a:solidFill>
                  <a:srgbClr val="1F3763"/>
                </a:solidFill>
                <a:latin typeface="Avenir"/>
                <a:ea typeface="Avenir"/>
                <a:cs typeface="Avenir"/>
                <a:sym typeface="Avenir"/>
              </a:rPr>
              <a:t>La cámara del partido es un pasatiempo social que tiene lugar durante los eventos deportivos de la arena, el estadio y la cancha. Una cámara escanea a la multitud y selecciona a una pareja, y sus imágenes se muestran en las pantallas.</a:t>
            </a:r>
            <a:endParaRPr b="0" i="0" sz="2000" u="none" cap="none" strike="noStrike">
              <a:solidFill>
                <a:srgbClr val="1C4587"/>
              </a:solidFill>
              <a:latin typeface="Avenir"/>
              <a:ea typeface="Avenir"/>
              <a:cs typeface="Avenir"/>
              <a:sym typeface="Avenir"/>
            </a:endParaRPr>
          </a:p>
          <a:p>
            <a:pPr indent="0" lvl="0" marL="0" marR="0" rtl="0" algn="just">
              <a:lnSpc>
                <a:spcPct val="100000"/>
              </a:lnSpc>
              <a:spcBef>
                <a:spcPts val="0"/>
              </a:spcBef>
              <a:spcAft>
                <a:spcPts val="0"/>
              </a:spcAft>
              <a:buClr>
                <a:srgbClr val="1F3763"/>
              </a:buClr>
              <a:buSzPts val="1800"/>
              <a:buFont typeface="Avenir"/>
              <a:buNone/>
            </a:pPr>
            <a:r>
              <a:t/>
            </a:r>
            <a:endParaRPr b="0" i="0" sz="1400" u="none" cap="none" strike="noStrike">
              <a:solidFill>
                <a:srgbClr val="1C4587"/>
              </a:solidFill>
              <a:latin typeface="Avenir"/>
              <a:ea typeface="Avenir"/>
              <a:cs typeface="Avenir"/>
              <a:sym typeface="Avenir"/>
            </a:endParaRPr>
          </a:p>
        </p:txBody>
      </p:sp>
      <p:pic>
        <p:nvPicPr>
          <p:cNvPr id="189" name="Google Shape;189;g350c5c367e5_2_120"/>
          <p:cNvPicPr preferRelativeResize="0"/>
          <p:nvPr/>
        </p:nvPicPr>
        <p:blipFill rotWithShape="1">
          <a:blip r:embed="rId5">
            <a:alphaModFix/>
          </a:blip>
          <a:srcRect b="0" l="0" r="0" t="0"/>
          <a:stretch/>
        </p:blipFill>
        <p:spPr>
          <a:xfrm>
            <a:off x="6784786" y="0"/>
            <a:ext cx="5388428" cy="6857999"/>
          </a:xfrm>
          <a:prstGeom prst="rect">
            <a:avLst/>
          </a:prstGeom>
          <a:noFill/>
          <a:ln>
            <a:noFill/>
          </a:ln>
        </p:spPr>
      </p:pic>
      <p:pic>
        <p:nvPicPr>
          <p:cNvPr id="190" name="Google Shape;190;g350c5c367e5_2_120"/>
          <p:cNvPicPr preferRelativeResize="0"/>
          <p:nvPr/>
        </p:nvPicPr>
        <p:blipFill rotWithShape="1">
          <a:blip r:embed="rId6">
            <a:alphaModFix/>
          </a:blip>
          <a:srcRect b="0" l="0" r="0" t="0"/>
          <a:stretch/>
        </p:blipFill>
        <p:spPr>
          <a:xfrm>
            <a:off x="3905601" y="613600"/>
            <a:ext cx="1180275" cy="11802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pic>
        <p:nvPicPr>
          <p:cNvPr id="195" name="Google Shape;195;p7"/>
          <p:cNvPicPr preferRelativeResize="0"/>
          <p:nvPr/>
        </p:nvPicPr>
        <p:blipFill rotWithShape="1">
          <a:blip r:embed="rId3">
            <a:alphaModFix/>
          </a:blip>
          <a:srcRect b="61092" l="0" r="22257" t="0"/>
          <a:stretch/>
        </p:blipFill>
        <p:spPr>
          <a:xfrm>
            <a:off x="7802306" y="1810017"/>
            <a:ext cx="4389694" cy="5047983"/>
          </a:xfrm>
          <a:prstGeom prst="rect">
            <a:avLst/>
          </a:prstGeom>
          <a:noFill/>
          <a:ln>
            <a:noFill/>
          </a:ln>
        </p:spPr>
      </p:pic>
      <p:sp>
        <p:nvSpPr>
          <p:cNvPr id="196" name="Google Shape;196;p7"/>
          <p:cNvSpPr/>
          <p:nvPr/>
        </p:nvSpPr>
        <p:spPr>
          <a:xfrm>
            <a:off x="7318883" y="1461837"/>
            <a:ext cx="4873200" cy="3086100"/>
          </a:xfrm>
          <a:prstGeom prst="rect">
            <a:avLst/>
          </a:prstGeom>
          <a:solidFill>
            <a:srgbClr val="FFCF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sp>
        <p:nvSpPr>
          <p:cNvPr id="197" name="Google Shape;197;p7"/>
          <p:cNvSpPr/>
          <p:nvPr/>
        </p:nvSpPr>
        <p:spPr>
          <a:xfrm>
            <a:off x="1500922" y="0"/>
            <a:ext cx="216568" cy="6858000"/>
          </a:xfrm>
          <a:prstGeom prst="rect">
            <a:avLst/>
          </a:prstGeom>
          <a:solidFill>
            <a:srgbClr val="F3C41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pic>
        <p:nvPicPr>
          <p:cNvPr id="198" name="Google Shape;198;p7"/>
          <p:cNvPicPr preferRelativeResize="0"/>
          <p:nvPr/>
        </p:nvPicPr>
        <p:blipFill rotWithShape="1">
          <a:blip r:embed="rId4">
            <a:alphaModFix/>
          </a:blip>
          <a:srcRect b="0" l="0" r="0" t="0"/>
          <a:stretch/>
        </p:blipFill>
        <p:spPr>
          <a:xfrm>
            <a:off x="0" y="0"/>
            <a:ext cx="1612864" cy="6858000"/>
          </a:xfrm>
          <a:prstGeom prst="rect">
            <a:avLst/>
          </a:prstGeom>
          <a:noFill/>
          <a:ln>
            <a:noFill/>
          </a:ln>
        </p:spPr>
      </p:pic>
      <p:sp>
        <p:nvSpPr>
          <p:cNvPr id="199" name="Google Shape;199;p7"/>
          <p:cNvSpPr/>
          <p:nvPr/>
        </p:nvSpPr>
        <p:spPr>
          <a:xfrm>
            <a:off x="1892957" y="2407893"/>
            <a:ext cx="5145900" cy="2585400"/>
          </a:xfrm>
          <a:prstGeom prst="rect">
            <a:avLst/>
          </a:prstGeom>
          <a:no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1F3763"/>
              </a:buClr>
              <a:buSzPts val="1800"/>
              <a:buFont typeface="Avenir"/>
              <a:buNone/>
            </a:pPr>
            <a:r>
              <a:rPr b="0" i="0" lang="es-ES" sz="2200" u="none" cap="none" strike="noStrike">
                <a:solidFill>
                  <a:srgbClr val="1F3763"/>
                </a:solidFill>
                <a:latin typeface="Avenir"/>
                <a:ea typeface="Avenir"/>
                <a:cs typeface="Avenir"/>
                <a:sym typeface="Avenir"/>
              </a:rPr>
              <a:t>Un grupo o una pareja de hinchas seleccionados previamente recibirán un regalo tipo invitación donde tendrán el beneficio de poder patear un tiro libre con barrera y anotar un GOL en previa a la final, como una segunda opción proponemos tener un tipo valla en el arco donde apuntarán a una de las 3 opciones y si logran meter el balón en alguna de las opciones tendrá un premio sorpresa de la marca.</a:t>
            </a:r>
            <a:endParaRPr b="0" i="0" sz="2200" u="none" cap="none" strike="noStrike">
              <a:solidFill>
                <a:schemeClr val="dk1"/>
              </a:solidFill>
              <a:latin typeface="Avenir"/>
              <a:ea typeface="Avenir"/>
              <a:cs typeface="Avenir"/>
              <a:sym typeface="Avenir"/>
            </a:endParaRPr>
          </a:p>
        </p:txBody>
      </p:sp>
      <p:sp>
        <p:nvSpPr>
          <p:cNvPr id="200" name="Google Shape;200;p7"/>
          <p:cNvSpPr/>
          <p:nvPr/>
        </p:nvSpPr>
        <p:spPr>
          <a:xfrm>
            <a:off x="1257353" y="669182"/>
            <a:ext cx="4391607" cy="1314970"/>
          </a:xfrm>
          <a:prstGeom prst="roundRect">
            <a:avLst>
              <a:gd fmla="val 16667" name="adj"/>
            </a:avLst>
          </a:prstGeom>
          <a:solidFill>
            <a:srgbClr val="0B29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sp>
        <p:nvSpPr>
          <p:cNvPr id="201" name="Google Shape;201;p7"/>
          <p:cNvSpPr/>
          <p:nvPr/>
        </p:nvSpPr>
        <p:spPr>
          <a:xfrm>
            <a:off x="1500925" y="811111"/>
            <a:ext cx="2943600" cy="1031100"/>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F3C419"/>
              </a:buClr>
              <a:buSzPts val="4000"/>
              <a:buFont typeface="Avenir"/>
              <a:buNone/>
            </a:pPr>
            <a:r>
              <a:rPr b="1" i="0" lang="es-ES" sz="3400" u="none" cap="none" strike="noStrike">
                <a:solidFill>
                  <a:srgbClr val="F3C419"/>
                </a:solidFill>
                <a:latin typeface="Avenir"/>
                <a:ea typeface="Avenir"/>
                <a:cs typeface="Avenir"/>
                <a:sym typeface="Avenir"/>
              </a:rPr>
              <a:t>TIRO LIBRE </a:t>
            </a:r>
            <a:r>
              <a:rPr b="1" i="0" lang="es-ES" sz="3400" u="none" cap="none" strike="noStrike">
                <a:solidFill>
                  <a:schemeClr val="lt1"/>
                </a:solidFill>
                <a:latin typeface="Avenir"/>
                <a:ea typeface="Avenir"/>
                <a:cs typeface="Avenir"/>
                <a:sym typeface="Avenir"/>
              </a:rPr>
              <a:t>BetPlay</a:t>
            </a:r>
            <a:endParaRPr b="0" i="0" sz="3400" u="none" cap="none" strike="noStrike">
              <a:solidFill>
                <a:schemeClr val="lt1"/>
              </a:solidFill>
              <a:latin typeface="Calibri"/>
              <a:ea typeface="Calibri"/>
              <a:cs typeface="Calibri"/>
              <a:sym typeface="Calibri"/>
            </a:endParaRPr>
          </a:p>
        </p:txBody>
      </p:sp>
      <p:pic>
        <p:nvPicPr>
          <p:cNvPr id="202" name="Google Shape;202;p7"/>
          <p:cNvPicPr preferRelativeResize="0"/>
          <p:nvPr/>
        </p:nvPicPr>
        <p:blipFill rotWithShape="1">
          <a:blip r:embed="rId5">
            <a:alphaModFix/>
          </a:blip>
          <a:srcRect b="0" l="0" r="0" t="0"/>
          <a:stretch/>
        </p:blipFill>
        <p:spPr>
          <a:xfrm>
            <a:off x="4558784" y="853342"/>
            <a:ext cx="754896" cy="902083"/>
          </a:xfrm>
          <a:prstGeom prst="rect">
            <a:avLst/>
          </a:prstGeom>
          <a:noFill/>
          <a:ln>
            <a:noFill/>
          </a:ln>
        </p:spPr>
      </p:pic>
      <p:pic>
        <p:nvPicPr>
          <p:cNvPr id="203" name="Google Shape;203;p7"/>
          <p:cNvPicPr preferRelativeResize="0"/>
          <p:nvPr/>
        </p:nvPicPr>
        <p:blipFill rotWithShape="1">
          <a:blip r:embed="rId6">
            <a:alphaModFix/>
          </a:blip>
          <a:srcRect b="0" l="0" r="0" t="0"/>
          <a:stretch/>
        </p:blipFill>
        <p:spPr>
          <a:xfrm>
            <a:off x="7513721" y="1675795"/>
            <a:ext cx="4683305" cy="2634359"/>
          </a:xfrm>
          <a:prstGeom prst="rect">
            <a:avLst/>
          </a:prstGeom>
          <a:noFill/>
          <a:ln>
            <a:noFill/>
          </a:ln>
        </p:spPr>
      </p:pic>
      <p:sp>
        <p:nvSpPr>
          <p:cNvPr id="204" name="Google Shape;204;p7"/>
          <p:cNvSpPr/>
          <p:nvPr/>
        </p:nvSpPr>
        <p:spPr>
          <a:xfrm>
            <a:off x="7214257" y="4000775"/>
            <a:ext cx="1922100" cy="1922100"/>
          </a:xfrm>
          <a:prstGeom prst="ellipse">
            <a:avLst/>
          </a:prstGeom>
          <a:blipFill rotWithShape="1">
            <a:blip r:embed="rId7">
              <a:alphaModFix/>
            </a:blip>
            <a:stretch>
              <a:fillRect b="0" l="-13993" r="-37991"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sp>
        <p:nvSpPr>
          <p:cNvPr id="205" name="Google Shape;205;p7"/>
          <p:cNvSpPr/>
          <p:nvPr/>
        </p:nvSpPr>
        <p:spPr>
          <a:xfrm>
            <a:off x="9742249" y="316320"/>
            <a:ext cx="1991400" cy="1991400"/>
          </a:xfrm>
          <a:prstGeom prst="ellipse">
            <a:avLst/>
          </a:prstGeom>
          <a:blipFill rotWithShape="1">
            <a:blip r:embed="rId8">
              <a:alphaModFix/>
            </a:blip>
            <a:stretch>
              <a:fillRect b="0" l="-13994" r="-24992" t="0"/>
            </a:stretch>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9" name="Shape 209"/>
        <p:cNvGrpSpPr/>
        <p:nvPr/>
      </p:nvGrpSpPr>
      <p:grpSpPr>
        <a:xfrm>
          <a:off x="0" y="0"/>
          <a:ext cx="0" cy="0"/>
          <a:chOff x="0" y="0"/>
          <a:chExt cx="0" cy="0"/>
        </a:xfrm>
      </p:grpSpPr>
      <p:pic>
        <p:nvPicPr>
          <p:cNvPr id="210" name="Google Shape;210;g356c2c18682_0_21"/>
          <p:cNvPicPr preferRelativeResize="0"/>
          <p:nvPr/>
        </p:nvPicPr>
        <p:blipFill rotWithShape="1">
          <a:blip r:embed="rId3">
            <a:alphaModFix/>
          </a:blip>
          <a:srcRect b="43576" l="0" r="22257" t="0"/>
          <a:stretch/>
        </p:blipFill>
        <p:spPr>
          <a:xfrm>
            <a:off x="8150013" y="110431"/>
            <a:ext cx="4046135" cy="6747570"/>
          </a:xfrm>
          <a:prstGeom prst="rect">
            <a:avLst/>
          </a:prstGeom>
          <a:noFill/>
          <a:ln>
            <a:noFill/>
          </a:ln>
        </p:spPr>
      </p:pic>
      <p:sp>
        <p:nvSpPr>
          <p:cNvPr id="211" name="Google Shape;211;g356c2c18682_0_21"/>
          <p:cNvSpPr/>
          <p:nvPr/>
        </p:nvSpPr>
        <p:spPr>
          <a:xfrm>
            <a:off x="1500922" y="0"/>
            <a:ext cx="216600" cy="6858000"/>
          </a:xfrm>
          <a:prstGeom prst="rect">
            <a:avLst/>
          </a:prstGeom>
          <a:solidFill>
            <a:srgbClr val="F3C41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pic>
        <p:nvPicPr>
          <p:cNvPr id="212" name="Google Shape;212;g356c2c18682_0_21"/>
          <p:cNvPicPr preferRelativeResize="0"/>
          <p:nvPr/>
        </p:nvPicPr>
        <p:blipFill rotWithShape="1">
          <a:blip r:embed="rId4">
            <a:alphaModFix/>
          </a:blip>
          <a:srcRect b="0" l="0" r="0" t="0"/>
          <a:stretch/>
        </p:blipFill>
        <p:spPr>
          <a:xfrm>
            <a:off x="0" y="11340"/>
            <a:ext cx="1612864" cy="6858000"/>
          </a:xfrm>
          <a:prstGeom prst="rect">
            <a:avLst/>
          </a:prstGeom>
          <a:noFill/>
          <a:ln>
            <a:noFill/>
          </a:ln>
        </p:spPr>
      </p:pic>
      <p:sp>
        <p:nvSpPr>
          <p:cNvPr id="213" name="Google Shape;213;g356c2c18682_0_21"/>
          <p:cNvSpPr/>
          <p:nvPr/>
        </p:nvSpPr>
        <p:spPr>
          <a:xfrm>
            <a:off x="804582" y="613596"/>
            <a:ext cx="4336500" cy="1314900"/>
          </a:xfrm>
          <a:prstGeom prst="roundRect">
            <a:avLst>
              <a:gd fmla="val 16667" name="adj"/>
            </a:avLst>
          </a:prstGeom>
          <a:solidFill>
            <a:srgbClr val="0B29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sp>
        <p:nvSpPr>
          <p:cNvPr id="214" name="Google Shape;214;g356c2c18682_0_21"/>
          <p:cNvSpPr/>
          <p:nvPr/>
        </p:nvSpPr>
        <p:spPr>
          <a:xfrm>
            <a:off x="804575" y="967450"/>
            <a:ext cx="3324600" cy="6072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100"/>
              <a:buFont typeface="Arial"/>
              <a:buNone/>
            </a:pPr>
            <a:r>
              <a:rPr b="0" i="0" lang="es-ES" sz="3400" u="none" cap="none" strike="noStrike">
                <a:solidFill>
                  <a:srgbClr val="F3C419"/>
                </a:solidFill>
                <a:latin typeface="Avenir"/>
                <a:ea typeface="Avenir"/>
                <a:cs typeface="Avenir"/>
                <a:sym typeface="Avenir"/>
              </a:rPr>
              <a:t>Ruleta </a:t>
            </a:r>
            <a:r>
              <a:rPr b="0" i="0" lang="es-ES" sz="3400" u="none" cap="none" strike="noStrike">
                <a:solidFill>
                  <a:srgbClr val="FFFFFF"/>
                </a:solidFill>
                <a:latin typeface="Avenir"/>
                <a:ea typeface="Avenir"/>
                <a:cs typeface="Avenir"/>
                <a:sym typeface="Avenir"/>
              </a:rPr>
              <a:t>BetPlay</a:t>
            </a:r>
            <a:endParaRPr b="1" i="0" sz="3400" u="none" cap="none" strike="noStrike">
              <a:solidFill>
                <a:srgbClr val="F3C419"/>
              </a:solidFill>
              <a:latin typeface="Avenir"/>
              <a:ea typeface="Avenir"/>
              <a:cs typeface="Avenir"/>
              <a:sym typeface="Avenir"/>
            </a:endParaRPr>
          </a:p>
        </p:txBody>
      </p:sp>
      <p:sp>
        <p:nvSpPr>
          <p:cNvPr id="215" name="Google Shape;215;g356c2c18682_0_21"/>
          <p:cNvSpPr/>
          <p:nvPr/>
        </p:nvSpPr>
        <p:spPr>
          <a:xfrm>
            <a:off x="1744200" y="2026825"/>
            <a:ext cx="10179000" cy="2914800"/>
          </a:xfrm>
          <a:prstGeom prst="rect">
            <a:avLst/>
          </a:prstGeom>
          <a:noFill/>
          <a:ln>
            <a:noFill/>
          </a:ln>
        </p:spPr>
        <p:txBody>
          <a:bodyPr anchorCtr="0" anchor="t" bIns="45700" lIns="91425" spcFirstLastPara="1" rIns="91425" wrap="square" tIns="45700">
            <a:noAutofit/>
          </a:bodyPr>
          <a:lstStyle/>
          <a:p>
            <a:pPr indent="0" lvl="0" marL="0" marR="0" rtl="0" algn="l">
              <a:lnSpc>
                <a:spcPct val="115000"/>
              </a:lnSpc>
              <a:spcBef>
                <a:spcPts val="0"/>
              </a:spcBef>
              <a:spcAft>
                <a:spcPts val="0"/>
              </a:spcAft>
              <a:buClr>
                <a:schemeClr val="dk1"/>
              </a:buClr>
              <a:buSzPts val="1100"/>
              <a:buFont typeface="Arial"/>
              <a:buNone/>
            </a:pPr>
            <a:r>
              <a:rPr b="0" i="0" lang="es-ES" sz="2300" u="none" cap="none" strike="noStrike">
                <a:solidFill>
                  <a:srgbClr val="1F3763"/>
                </a:solidFill>
                <a:latin typeface="Avenir"/>
                <a:ea typeface="Avenir"/>
                <a:cs typeface="Avenir"/>
                <a:sym typeface="Avenir"/>
              </a:rPr>
              <a:t>Los aficionados que participen deberán seguir la mecánica establecida por el colaborador. Patearon el balón hacia la ruleta, y el premio correspondiente será el que indique la posición donde se detenga el balón.</a:t>
            </a:r>
            <a:endParaRPr b="0" i="0" sz="2000" u="none" cap="none" strike="noStrike">
              <a:solidFill>
                <a:srgbClr val="1F3763"/>
              </a:solidFill>
              <a:latin typeface="Avenir"/>
              <a:ea typeface="Avenir"/>
              <a:cs typeface="Avenir"/>
              <a:sym typeface="Avenir"/>
            </a:endParaRPr>
          </a:p>
        </p:txBody>
      </p:sp>
      <p:pic>
        <p:nvPicPr>
          <p:cNvPr id="216" name="Google Shape;216;g356c2c18682_0_21"/>
          <p:cNvPicPr preferRelativeResize="0"/>
          <p:nvPr/>
        </p:nvPicPr>
        <p:blipFill rotWithShape="1">
          <a:blip r:embed="rId5">
            <a:alphaModFix/>
          </a:blip>
          <a:srcRect b="0" l="0" r="0" t="0"/>
          <a:stretch/>
        </p:blipFill>
        <p:spPr>
          <a:xfrm>
            <a:off x="3971526" y="686275"/>
            <a:ext cx="1169550" cy="1169550"/>
          </a:xfrm>
          <a:prstGeom prst="rect">
            <a:avLst/>
          </a:prstGeom>
          <a:noFill/>
          <a:ln>
            <a:noFill/>
          </a:ln>
        </p:spPr>
      </p:pic>
      <p:pic>
        <p:nvPicPr>
          <p:cNvPr id="217" name="Google Shape;217;g356c2c18682_0_21"/>
          <p:cNvPicPr preferRelativeResize="0"/>
          <p:nvPr/>
        </p:nvPicPr>
        <p:blipFill rotWithShape="1">
          <a:blip r:embed="rId6">
            <a:alphaModFix/>
          </a:blip>
          <a:srcRect b="0" l="0" r="0" t="0"/>
          <a:stretch/>
        </p:blipFill>
        <p:spPr>
          <a:xfrm>
            <a:off x="2049450" y="3379150"/>
            <a:ext cx="6626375" cy="3386575"/>
          </a:xfrm>
          <a:prstGeom prst="rect">
            <a:avLst/>
          </a:prstGeom>
          <a:noFill/>
          <a:ln>
            <a:noFill/>
          </a:ln>
        </p:spPr>
      </p:pic>
      <p:pic>
        <p:nvPicPr>
          <p:cNvPr id="218" name="Google Shape;218;g356c2c18682_0_21"/>
          <p:cNvPicPr preferRelativeResize="0"/>
          <p:nvPr/>
        </p:nvPicPr>
        <p:blipFill rotWithShape="1">
          <a:blip r:embed="rId7">
            <a:alphaModFix/>
          </a:blip>
          <a:srcRect b="0" l="0" r="0" t="0"/>
          <a:stretch/>
        </p:blipFill>
        <p:spPr>
          <a:xfrm>
            <a:off x="2414562" y="3508288"/>
            <a:ext cx="5887875" cy="31283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pic>
        <p:nvPicPr>
          <p:cNvPr id="223" name="Google Shape;223;g356c2c18682_0_33"/>
          <p:cNvPicPr preferRelativeResize="0"/>
          <p:nvPr/>
        </p:nvPicPr>
        <p:blipFill rotWithShape="1">
          <a:blip r:embed="rId3">
            <a:alphaModFix/>
          </a:blip>
          <a:srcRect b="43576" l="0" r="22257" t="0"/>
          <a:stretch/>
        </p:blipFill>
        <p:spPr>
          <a:xfrm>
            <a:off x="8150013" y="110431"/>
            <a:ext cx="4046135" cy="6747570"/>
          </a:xfrm>
          <a:prstGeom prst="rect">
            <a:avLst/>
          </a:prstGeom>
          <a:noFill/>
          <a:ln>
            <a:noFill/>
          </a:ln>
        </p:spPr>
      </p:pic>
      <p:sp>
        <p:nvSpPr>
          <p:cNvPr id="224" name="Google Shape;224;g356c2c18682_0_33"/>
          <p:cNvSpPr/>
          <p:nvPr/>
        </p:nvSpPr>
        <p:spPr>
          <a:xfrm>
            <a:off x="1799850" y="3292750"/>
            <a:ext cx="5623200" cy="3067200"/>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1F3763"/>
              </a:buClr>
              <a:buSzPts val="1800"/>
              <a:buFont typeface="Avenir"/>
              <a:buNone/>
            </a:pPr>
            <a:r>
              <a:rPr b="0" i="0" lang="es-ES" sz="2400" u="none" cap="none" strike="noStrike">
                <a:solidFill>
                  <a:srgbClr val="1F3763"/>
                </a:solidFill>
                <a:latin typeface="Avenir"/>
                <a:ea typeface="Avenir"/>
                <a:cs typeface="Avenir"/>
                <a:sym typeface="Avenir"/>
              </a:rPr>
              <a:t>Acompañados de un dummie móvil promocionando la marca, desde la grama se lanzan camisetas o balones a las tribunas, a los clientes de BetPlay que </a:t>
            </a:r>
            <a:r>
              <a:rPr lang="es-ES" sz="2400">
                <a:solidFill>
                  <a:srgbClr val="1F3763"/>
                </a:solidFill>
                <a:latin typeface="Avenir"/>
                <a:ea typeface="Avenir"/>
                <a:cs typeface="Avenir"/>
                <a:sym typeface="Avenir"/>
              </a:rPr>
              <a:t>muestran</a:t>
            </a:r>
            <a:r>
              <a:rPr b="0" i="0" lang="es-ES" sz="2400" u="none" cap="none" strike="noStrike">
                <a:solidFill>
                  <a:srgbClr val="1F3763"/>
                </a:solidFill>
                <a:latin typeface="Avenir"/>
                <a:ea typeface="Avenir"/>
                <a:cs typeface="Avenir"/>
                <a:sym typeface="Avenir"/>
              </a:rPr>
              <a:t> la app desde sus </a:t>
            </a:r>
            <a:r>
              <a:rPr lang="es-ES" sz="2400">
                <a:solidFill>
                  <a:srgbClr val="1F3763"/>
                </a:solidFill>
                <a:latin typeface="Avenir"/>
                <a:ea typeface="Avenir"/>
                <a:cs typeface="Avenir"/>
                <a:sym typeface="Avenir"/>
              </a:rPr>
              <a:t>teléfonos</a:t>
            </a:r>
            <a:r>
              <a:rPr b="0" i="0" lang="es-ES" sz="2400" u="none" cap="none" strike="noStrike">
                <a:solidFill>
                  <a:srgbClr val="1F3763"/>
                </a:solidFill>
                <a:latin typeface="Avenir"/>
                <a:ea typeface="Avenir"/>
                <a:cs typeface="Avenir"/>
                <a:sym typeface="Avenir"/>
              </a:rPr>
              <a:t>. </a:t>
            </a:r>
            <a:r>
              <a:rPr lang="es-ES" sz="2400">
                <a:solidFill>
                  <a:srgbClr val="1F3763"/>
                </a:solidFill>
                <a:latin typeface="Avenir"/>
                <a:ea typeface="Avenir"/>
                <a:cs typeface="Avenir"/>
                <a:sym typeface="Avenir"/>
              </a:rPr>
              <a:t>Las camisetas o balones </a:t>
            </a:r>
            <a:r>
              <a:rPr b="0" i="0" lang="es-ES" sz="2400" u="none" cap="none" strike="noStrike">
                <a:solidFill>
                  <a:srgbClr val="1F3763"/>
                </a:solidFill>
                <a:latin typeface="Avenir"/>
                <a:ea typeface="Avenir"/>
                <a:cs typeface="Avenir"/>
                <a:sym typeface="Avenir"/>
              </a:rPr>
              <a:t>serán alusivos al compromiso que se esté disputando.</a:t>
            </a:r>
            <a:endParaRPr b="0" i="0" sz="2400" u="none" cap="none" strike="noStrike">
              <a:solidFill>
                <a:srgbClr val="1F3763"/>
              </a:solidFill>
              <a:latin typeface="Avenir"/>
              <a:ea typeface="Avenir"/>
              <a:cs typeface="Avenir"/>
              <a:sym typeface="Avenir"/>
            </a:endParaRPr>
          </a:p>
        </p:txBody>
      </p:sp>
      <p:sp>
        <p:nvSpPr>
          <p:cNvPr id="225" name="Google Shape;225;g356c2c18682_0_33"/>
          <p:cNvSpPr/>
          <p:nvPr/>
        </p:nvSpPr>
        <p:spPr>
          <a:xfrm>
            <a:off x="1500922" y="0"/>
            <a:ext cx="216600" cy="6858000"/>
          </a:xfrm>
          <a:prstGeom prst="rect">
            <a:avLst/>
          </a:prstGeom>
          <a:solidFill>
            <a:srgbClr val="F3C41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pic>
        <p:nvPicPr>
          <p:cNvPr id="226" name="Google Shape;226;g356c2c18682_0_33"/>
          <p:cNvPicPr preferRelativeResize="0"/>
          <p:nvPr/>
        </p:nvPicPr>
        <p:blipFill rotWithShape="1">
          <a:blip r:embed="rId4">
            <a:alphaModFix/>
          </a:blip>
          <a:srcRect b="0" l="0" r="0" t="0"/>
          <a:stretch/>
        </p:blipFill>
        <p:spPr>
          <a:xfrm>
            <a:off x="0" y="0"/>
            <a:ext cx="1612864" cy="6858000"/>
          </a:xfrm>
          <a:prstGeom prst="rect">
            <a:avLst/>
          </a:prstGeom>
          <a:noFill/>
          <a:ln>
            <a:noFill/>
          </a:ln>
        </p:spPr>
      </p:pic>
      <p:sp>
        <p:nvSpPr>
          <p:cNvPr id="227" name="Google Shape;227;g356c2c18682_0_33"/>
          <p:cNvSpPr/>
          <p:nvPr/>
        </p:nvSpPr>
        <p:spPr>
          <a:xfrm>
            <a:off x="804582" y="613596"/>
            <a:ext cx="4204800" cy="1314900"/>
          </a:xfrm>
          <a:prstGeom prst="roundRect">
            <a:avLst>
              <a:gd fmla="val 16667" name="adj"/>
            </a:avLst>
          </a:prstGeom>
          <a:solidFill>
            <a:srgbClr val="0B29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sp>
        <p:nvSpPr>
          <p:cNvPr id="228" name="Google Shape;228;g356c2c18682_0_33"/>
          <p:cNvSpPr/>
          <p:nvPr/>
        </p:nvSpPr>
        <p:spPr>
          <a:xfrm>
            <a:off x="804575" y="724750"/>
            <a:ext cx="3067200" cy="10926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F3C419"/>
              </a:buClr>
              <a:buSzPts val="2500"/>
              <a:buFont typeface="Avenir"/>
              <a:buNone/>
            </a:pPr>
            <a:r>
              <a:rPr b="1" i="0" lang="es-ES" sz="2500" u="none" cap="none" strike="noStrike">
                <a:solidFill>
                  <a:srgbClr val="F3C419"/>
                </a:solidFill>
                <a:latin typeface="Avenir"/>
                <a:ea typeface="Avenir"/>
                <a:cs typeface="Avenir"/>
                <a:sym typeface="Avenir"/>
              </a:rPr>
              <a:t>LANZAMIENTO CAMISETAS Y/O BALONES </a:t>
            </a:r>
            <a:r>
              <a:rPr b="1" i="0" lang="es-ES" sz="2700" u="none" cap="none" strike="noStrike">
                <a:solidFill>
                  <a:schemeClr val="lt1"/>
                </a:solidFill>
                <a:latin typeface="Avenir"/>
                <a:ea typeface="Avenir"/>
                <a:cs typeface="Avenir"/>
                <a:sym typeface="Avenir"/>
              </a:rPr>
              <a:t>BetPlay</a:t>
            </a:r>
            <a:endParaRPr b="0" i="0" sz="600" u="none" cap="none" strike="noStrike">
              <a:solidFill>
                <a:schemeClr val="lt1"/>
              </a:solidFill>
              <a:latin typeface="Calibri"/>
              <a:ea typeface="Calibri"/>
              <a:cs typeface="Calibri"/>
              <a:sym typeface="Calibri"/>
            </a:endParaRPr>
          </a:p>
        </p:txBody>
      </p:sp>
      <p:pic>
        <p:nvPicPr>
          <p:cNvPr id="229" name="Google Shape;229;g356c2c18682_0_33"/>
          <p:cNvPicPr preferRelativeResize="0"/>
          <p:nvPr/>
        </p:nvPicPr>
        <p:blipFill rotWithShape="1">
          <a:blip r:embed="rId5">
            <a:alphaModFix/>
          </a:blip>
          <a:srcRect b="0" l="0" r="0" t="0"/>
          <a:stretch/>
        </p:blipFill>
        <p:spPr>
          <a:xfrm>
            <a:off x="3596150" y="840000"/>
            <a:ext cx="754900" cy="754900"/>
          </a:xfrm>
          <a:prstGeom prst="rect">
            <a:avLst/>
          </a:prstGeom>
          <a:noFill/>
          <a:ln>
            <a:noFill/>
          </a:ln>
        </p:spPr>
      </p:pic>
      <p:pic>
        <p:nvPicPr>
          <p:cNvPr id="230" name="Google Shape;230;g356c2c18682_0_33"/>
          <p:cNvPicPr preferRelativeResize="0"/>
          <p:nvPr/>
        </p:nvPicPr>
        <p:blipFill rotWithShape="1">
          <a:blip r:embed="rId6">
            <a:alphaModFix/>
          </a:blip>
          <a:srcRect b="19601" l="1843" r="6865" t="19601"/>
          <a:stretch/>
        </p:blipFill>
        <p:spPr>
          <a:xfrm>
            <a:off x="6610200" y="361800"/>
            <a:ext cx="3067200" cy="3067200"/>
          </a:xfrm>
          <a:prstGeom prst="flowChartConnector">
            <a:avLst/>
          </a:prstGeom>
          <a:noFill/>
          <a:ln>
            <a:noFill/>
          </a:ln>
        </p:spPr>
      </p:pic>
      <p:pic>
        <p:nvPicPr>
          <p:cNvPr id="231" name="Google Shape;231;g356c2c18682_0_33"/>
          <p:cNvPicPr preferRelativeResize="0"/>
          <p:nvPr/>
        </p:nvPicPr>
        <p:blipFill rotWithShape="1">
          <a:blip r:embed="rId7">
            <a:alphaModFix/>
          </a:blip>
          <a:srcRect b="1854" l="55879" r="0" t="0"/>
          <a:stretch/>
        </p:blipFill>
        <p:spPr>
          <a:xfrm rot="-2548630">
            <a:off x="8215941" y="1281805"/>
            <a:ext cx="402535" cy="297753"/>
          </a:xfrm>
          <a:prstGeom prst="rect">
            <a:avLst/>
          </a:prstGeom>
          <a:noFill/>
          <a:ln>
            <a:noFill/>
          </a:ln>
        </p:spPr>
      </p:pic>
      <p:pic>
        <p:nvPicPr>
          <p:cNvPr id="232" name="Google Shape;232;g356c2c18682_0_33"/>
          <p:cNvPicPr preferRelativeResize="0"/>
          <p:nvPr/>
        </p:nvPicPr>
        <p:blipFill rotWithShape="1">
          <a:blip r:embed="rId7">
            <a:alphaModFix/>
          </a:blip>
          <a:srcRect b="0" l="0" r="57734" t="9575"/>
          <a:stretch/>
        </p:blipFill>
        <p:spPr>
          <a:xfrm rot="-2548629">
            <a:off x="7853876" y="1656298"/>
            <a:ext cx="385601" cy="274323"/>
          </a:xfrm>
          <a:prstGeom prst="rect">
            <a:avLst/>
          </a:prstGeom>
          <a:noFill/>
          <a:ln>
            <a:noFill/>
          </a:ln>
        </p:spPr>
      </p:pic>
      <p:pic>
        <p:nvPicPr>
          <p:cNvPr id="233" name="Google Shape;233;g356c2c18682_0_33"/>
          <p:cNvPicPr preferRelativeResize="0"/>
          <p:nvPr/>
        </p:nvPicPr>
        <p:blipFill rotWithShape="1">
          <a:blip r:embed="rId8">
            <a:alphaModFix/>
          </a:blip>
          <a:srcRect b="0" l="0" r="0" t="0"/>
          <a:stretch/>
        </p:blipFill>
        <p:spPr>
          <a:xfrm>
            <a:off x="4254484" y="979642"/>
            <a:ext cx="754895" cy="902082"/>
          </a:xfrm>
          <a:prstGeom prst="rect">
            <a:avLst/>
          </a:prstGeom>
          <a:noFill/>
          <a:ln>
            <a:noFill/>
          </a:ln>
        </p:spPr>
      </p:pic>
      <p:pic>
        <p:nvPicPr>
          <p:cNvPr id="234" name="Google Shape;234;g356c2c18682_0_33"/>
          <p:cNvPicPr preferRelativeResize="0"/>
          <p:nvPr/>
        </p:nvPicPr>
        <p:blipFill rotWithShape="1">
          <a:blip r:embed="rId9">
            <a:alphaModFix/>
          </a:blip>
          <a:srcRect b="0" l="0" r="0" t="0"/>
          <a:stretch/>
        </p:blipFill>
        <p:spPr>
          <a:xfrm>
            <a:off x="8470997" y="3197172"/>
            <a:ext cx="3258350" cy="32583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pic>
        <p:nvPicPr>
          <p:cNvPr id="239" name="Google Shape;239;g356c2c18682_0_48"/>
          <p:cNvPicPr preferRelativeResize="0"/>
          <p:nvPr/>
        </p:nvPicPr>
        <p:blipFill rotWithShape="1">
          <a:blip r:embed="rId3">
            <a:alphaModFix/>
          </a:blip>
          <a:srcRect b="43576" l="0" r="22257" t="0"/>
          <a:stretch/>
        </p:blipFill>
        <p:spPr>
          <a:xfrm>
            <a:off x="8150013" y="110431"/>
            <a:ext cx="4046135" cy="6747570"/>
          </a:xfrm>
          <a:prstGeom prst="rect">
            <a:avLst/>
          </a:prstGeom>
          <a:noFill/>
          <a:ln>
            <a:noFill/>
          </a:ln>
        </p:spPr>
      </p:pic>
      <p:sp>
        <p:nvSpPr>
          <p:cNvPr id="240" name="Google Shape;240;g356c2c18682_0_48"/>
          <p:cNvSpPr/>
          <p:nvPr/>
        </p:nvSpPr>
        <p:spPr>
          <a:xfrm>
            <a:off x="1825625" y="1921088"/>
            <a:ext cx="3624900" cy="1607400"/>
          </a:xfrm>
          <a:prstGeom prst="rect">
            <a:avLst/>
          </a:prstGeom>
          <a:noFill/>
          <a:ln>
            <a:noFill/>
          </a:ln>
        </p:spPr>
        <p:txBody>
          <a:bodyPr anchorCtr="0" anchor="t" bIns="45700" lIns="91425" spcFirstLastPara="1" rIns="91425" wrap="square" tIns="45700">
            <a:noAutofit/>
          </a:bodyPr>
          <a:lstStyle/>
          <a:p>
            <a:pPr indent="0" lvl="0" marL="0" marR="0" rtl="0" algn="l">
              <a:lnSpc>
                <a:spcPct val="115000"/>
              </a:lnSpc>
              <a:spcBef>
                <a:spcPts val="0"/>
              </a:spcBef>
              <a:spcAft>
                <a:spcPts val="0"/>
              </a:spcAft>
              <a:buClr>
                <a:schemeClr val="dk1"/>
              </a:buClr>
              <a:buSzPts val="1100"/>
              <a:buFont typeface="Arial"/>
              <a:buNone/>
            </a:pPr>
            <a:r>
              <a:rPr b="0" i="0" lang="es-ES" sz="1500" u="none" cap="none" strike="noStrike">
                <a:solidFill>
                  <a:srgbClr val="1F3763"/>
                </a:solidFill>
                <a:latin typeface="Avenir"/>
                <a:ea typeface="Avenir"/>
                <a:cs typeface="Avenir"/>
                <a:sym typeface="Avenir"/>
              </a:rPr>
              <a:t>En vivo a través de RRSS de la Liga y la marcar. Durante el evento, ofrecemos una cobertura especial </a:t>
            </a:r>
            <a:r>
              <a:rPr b="1" i="0" lang="es-ES" sz="1500" u="none" cap="none" strike="noStrike">
                <a:solidFill>
                  <a:srgbClr val="1F3763"/>
                </a:solidFill>
                <a:latin typeface="Avenir"/>
                <a:ea typeface="Avenir"/>
                <a:cs typeface="Avenir"/>
                <a:sym typeface="Avenir"/>
              </a:rPr>
              <a:t>antes, durante y después del partido</a:t>
            </a:r>
            <a:r>
              <a:rPr b="0" i="0" lang="es-ES" sz="1500" u="none" cap="none" strike="noStrike">
                <a:solidFill>
                  <a:srgbClr val="1F3763"/>
                </a:solidFill>
                <a:latin typeface="Avenir"/>
                <a:ea typeface="Avenir"/>
                <a:cs typeface="Avenir"/>
                <a:sym typeface="Avenir"/>
              </a:rPr>
              <a:t>, llevando a los fanáticos toda la emoción de la final en tiempo real.</a:t>
            </a:r>
            <a:endParaRPr b="0" i="0" sz="2600" u="none" cap="none" strike="noStrike">
              <a:solidFill>
                <a:srgbClr val="1F3763"/>
              </a:solidFill>
              <a:latin typeface="Avenir"/>
              <a:ea typeface="Avenir"/>
              <a:cs typeface="Avenir"/>
              <a:sym typeface="Avenir"/>
            </a:endParaRPr>
          </a:p>
        </p:txBody>
      </p:sp>
      <p:sp>
        <p:nvSpPr>
          <p:cNvPr id="241" name="Google Shape;241;g356c2c18682_0_48"/>
          <p:cNvSpPr/>
          <p:nvPr/>
        </p:nvSpPr>
        <p:spPr>
          <a:xfrm>
            <a:off x="1500922" y="0"/>
            <a:ext cx="216600" cy="6858000"/>
          </a:xfrm>
          <a:prstGeom prst="rect">
            <a:avLst/>
          </a:prstGeom>
          <a:solidFill>
            <a:srgbClr val="F3C41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pic>
        <p:nvPicPr>
          <p:cNvPr id="242" name="Google Shape;242;g356c2c18682_0_48"/>
          <p:cNvPicPr preferRelativeResize="0"/>
          <p:nvPr/>
        </p:nvPicPr>
        <p:blipFill rotWithShape="1">
          <a:blip r:embed="rId4">
            <a:alphaModFix/>
          </a:blip>
          <a:srcRect b="0" l="0" r="0" t="0"/>
          <a:stretch/>
        </p:blipFill>
        <p:spPr>
          <a:xfrm>
            <a:off x="0" y="0"/>
            <a:ext cx="1612864" cy="6858000"/>
          </a:xfrm>
          <a:prstGeom prst="rect">
            <a:avLst/>
          </a:prstGeom>
          <a:noFill/>
          <a:ln>
            <a:noFill/>
          </a:ln>
        </p:spPr>
      </p:pic>
      <p:sp>
        <p:nvSpPr>
          <p:cNvPr id="243" name="Google Shape;243;g356c2c18682_0_48"/>
          <p:cNvSpPr/>
          <p:nvPr/>
        </p:nvSpPr>
        <p:spPr>
          <a:xfrm>
            <a:off x="804582" y="613596"/>
            <a:ext cx="4204800" cy="1314900"/>
          </a:xfrm>
          <a:prstGeom prst="roundRect">
            <a:avLst>
              <a:gd fmla="val 16667" name="adj"/>
            </a:avLst>
          </a:prstGeom>
          <a:solidFill>
            <a:srgbClr val="0B29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sp>
        <p:nvSpPr>
          <p:cNvPr id="244" name="Google Shape;244;g356c2c18682_0_48"/>
          <p:cNvSpPr/>
          <p:nvPr/>
        </p:nvSpPr>
        <p:spPr>
          <a:xfrm>
            <a:off x="804575" y="724750"/>
            <a:ext cx="2774700" cy="10926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F3C419"/>
              </a:buClr>
              <a:buSzPts val="2500"/>
              <a:buFont typeface="Avenir"/>
              <a:buNone/>
            </a:pPr>
            <a:r>
              <a:rPr b="0" i="0" lang="es-ES" sz="3400" u="none" cap="none" strike="noStrike">
                <a:solidFill>
                  <a:srgbClr val="F3C419"/>
                </a:solidFill>
                <a:latin typeface="Avenir"/>
                <a:ea typeface="Avenir"/>
                <a:cs typeface="Avenir"/>
                <a:sym typeface="Avenir"/>
              </a:rPr>
              <a:t>STREAMING</a:t>
            </a:r>
            <a:r>
              <a:rPr b="1" i="0" lang="es-ES" sz="3400" u="none" cap="none" strike="noStrike">
                <a:solidFill>
                  <a:srgbClr val="F3C419"/>
                </a:solidFill>
                <a:latin typeface="Avenir"/>
                <a:ea typeface="Avenir"/>
                <a:cs typeface="Avenir"/>
                <a:sym typeface="Avenir"/>
              </a:rPr>
              <a:t> </a:t>
            </a:r>
            <a:r>
              <a:rPr b="1" i="0" lang="es-ES" sz="3400" u="none" cap="none" strike="noStrike">
                <a:solidFill>
                  <a:schemeClr val="lt1"/>
                </a:solidFill>
                <a:latin typeface="Avenir"/>
                <a:ea typeface="Avenir"/>
                <a:cs typeface="Avenir"/>
                <a:sym typeface="Avenir"/>
              </a:rPr>
              <a:t>BetPlay</a:t>
            </a:r>
            <a:endParaRPr b="0" i="0" sz="3400" u="none" cap="none" strike="noStrike">
              <a:solidFill>
                <a:schemeClr val="lt1"/>
              </a:solidFill>
              <a:latin typeface="Calibri"/>
              <a:ea typeface="Calibri"/>
              <a:cs typeface="Calibri"/>
              <a:sym typeface="Calibri"/>
            </a:endParaRPr>
          </a:p>
        </p:txBody>
      </p:sp>
      <p:pic>
        <p:nvPicPr>
          <p:cNvPr id="245" name="Google Shape;245;g356c2c18682_0_48"/>
          <p:cNvPicPr preferRelativeResize="0"/>
          <p:nvPr/>
        </p:nvPicPr>
        <p:blipFill rotWithShape="1">
          <a:blip r:embed="rId5">
            <a:alphaModFix/>
          </a:blip>
          <a:srcRect b="0" l="0" r="57734" t="9575"/>
          <a:stretch/>
        </p:blipFill>
        <p:spPr>
          <a:xfrm rot="-2548629">
            <a:off x="7853876" y="1656298"/>
            <a:ext cx="385601" cy="274323"/>
          </a:xfrm>
          <a:prstGeom prst="rect">
            <a:avLst/>
          </a:prstGeom>
          <a:noFill/>
          <a:ln>
            <a:noFill/>
          </a:ln>
        </p:spPr>
      </p:pic>
      <p:pic>
        <p:nvPicPr>
          <p:cNvPr id="246" name="Google Shape;246;g356c2c18682_0_48"/>
          <p:cNvPicPr preferRelativeResize="0"/>
          <p:nvPr/>
        </p:nvPicPr>
        <p:blipFill rotWithShape="1">
          <a:blip r:embed="rId6">
            <a:alphaModFix/>
          </a:blip>
          <a:srcRect b="0" l="0" r="0" t="0"/>
          <a:stretch/>
        </p:blipFill>
        <p:spPr>
          <a:xfrm>
            <a:off x="3579270" y="623038"/>
            <a:ext cx="1296018" cy="1296018"/>
          </a:xfrm>
          <a:prstGeom prst="rect">
            <a:avLst/>
          </a:prstGeom>
          <a:noFill/>
          <a:ln>
            <a:noFill/>
          </a:ln>
        </p:spPr>
      </p:pic>
      <p:pic>
        <p:nvPicPr>
          <p:cNvPr id="247" name="Google Shape;247;g356c2c18682_0_48"/>
          <p:cNvPicPr preferRelativeResize="0"/>
          <p:nvPr/>
        </p:nvPicPr>
        <p:blipFill rotWithShape="1">
          <a:blip r:embed="rId7">
            <a:alphaModFix/>
          </a:blip>
          <a:srcRect b="0" l="0" r="0" t="0"/>
          <a:stretch/>
        </p:blipFill>
        <p:spPr>
          <a:xfrm>
            <a:off x="5558626" y="110427"/>
            <a:ext cx="6504350" cy="2915149"/>
          </a:xfrm>
          <a:prstGeom prst="rect">
            <a:avLst/>
          </a:prstGeom>
          <a:noFill/>
          <a:ln>
            <a:noFill/>
          </a:ln>
        </p:spPr>
      </p:pic>
      <p:pic>
        <p:nvPicPr>
          <p:cNvPr id="248" name="Google Shape;248;g356c2c18682_0_48"/>
          <p:cNvPicPr preferRelativeResize="0"/>
          <p:nvPr/>
        </p:nvPicPr>
        <p:blipFill rotWithShape="1">
          <a:blip r:embed="rId8">
            <a:alphaModFix/>
          </a:blip>
          <a:srcRect b="0" l="0" r="0" t="0"/>
          <a:stretch/>
        </p:blipFill>
        <p:spPr>
          <a:xfrm>
            <a:off x="5655651" y="188714"/>
            <a:ext cx="6310300" cy="2758575"/>
          </a:xfrm>
          <a:prstGeom prst="rect">
            <a:avLst/>
          </a:prstGeom>
          <a:noFill/>
          <a:ln>
            <a:noFill/>
          </a:ln>
        </p:spPr>
      </p:pic>
      <p:sp>
        <p:nvSpPr>
          <p:cNvPr id="249" name="Google Shape;249;g356c2c18682_0_48"/>
          <p:cNvSpPr/>
          <p:nvPr/>
        </p:nvSpPr>
        <p:spPr>
          <a:xfrm>
            <a:off x="1825625" y="3632250"/>
            <a:ext cx="10237500" cy="3327300"/>
          </a:xfrm>
          <a:prstGeom prst="rect">
            <a:avLst/>
          </a:prstGeom>
          <a:noFill/>
          <a:ln>
            <a:noFill/>
          </a:ln>
        </p:spPr>
        <p:txBody>
          <a:bodyPr anchorCtr="0" anchor="t" bIns="45700" lIns="91425" spcFirstLastPara="1" rIns="91425" wrap="square" tIns="45700">
            <a:noAutofit/>
          </a:bodyPr>
          <a:lstStyle/>
          <a:p>
            <a:pPr indent="0" lvl="0" marL="0" marR="0" rtl="0" algn="l">
              <a:lnSpc>
                <a:spcPct val="115000"/>
              </a:lnSpc>
              <a:spcBef>
                <a:spcPts val="0"/>
              </a:spcBef>
              <a:spcAft>
                <a:spcPts val="0"/>
              </a:spcAft>
              <a:buClr>
                <a:schemeClr val="dk1"/>
              </a:buClr>
              <a:buSzPts val="1100"/>
              <a:buFont typeface="Arial"/>
              <a:buNone/>
            </a:pPr>
            <a:r>
              <a:rPr b="0" i="0" lang="es-ES" sz="1500" u="none" cap="none" strike="noStrike">
                <a:solidFill>
                  <a:srgbClr val="1F3763"/>
                </a:solidFill>
                <a:latin typeface="Avenir"/>
                <a:ea typeface="Avenir"/>
                <a:cs typeface="Avenir"/>
                <a:sym typeface="Avenir"/>
              </a:rPr>
              <a:t>Antes del inicio del partido, compartimos contenido exclusivo como análisis de los equipos, entrevistas, imágenes del calentamiento y la llegada de los jugadores al estadio. Durante el encuentro, mantenemos una transmisión activa con comentarios, interacciones en vivo y actualizaciones minuto a minuto, acompañando a los hinchas desde cualquier lugar. Al finalizar, continuamos con reacciones, ruedas de prensa, premiaciones y análisis postpartido.</a:t>
            </a:r>
            <a:endParaRPr b="0" i="0" sz="1500" u="none" cap="none" strike="noStrike">
              <a:solidFill>
                <a:srgbClr val="1F3763"/>
              </a:solidFill>
              <a:latin typeface="Avenir"/>
              <a:ea typeface="Avenir"/>
              <a:cs typeface="Avenir"/>
              <a:sym typeface="Avenir"/>
            </a:endParaRPr>
          </a:p>
          <a:p>
            <a:pPr indent="0" lvl="0" marL="0" marR="0" rtl="0" algn="l">
              <a:lnSpc>
                <a:spcPct val="115000"/>
              </a:lnSpc>
              <a:spcBef>
                <a:spcPts val="0"/>
              </a:spcBef>
              <a:spcAft>
                <a:spcPts val="0"/>
              </a:spcAft>
              <a:buClr>
                <a:schemeClr val="dk1"/>
              </a:buClr>
              <a:buSzPts val="1100"/>
              <a:buFont typeface="Arial"/>
              <a:buNone/>
            </a:pPr>
            <a:r>
              <a:t/>
            </a:r>
            <a:endParaRPr b="0" i="0" sz="1500" u="none" cap="none" strike="noStrike">
              <a:solidFill>
                <a:srgbClr val="1F3763"/>
              </a:solidFill>
              <a:latin typeface="Avenir"/>
              <a:ea typeface="Avenir"/>
              <a:cs typeface="Avenir"/>
              <a:sym typeface="Avenir"/>
            </a:endParaRPr>
          </a:p>
          <a:p>
            <a:pPr indent="0" lvl="0" marL="0" marR="0" rtl="0" algn="l">
              <a:lnSpc>
                <a:spcPct val="115000"/>
              </a:lnSpc>
              <a:spcBef>
                <a:spcPts val="0"/>
              </a:spcBef>
              <a:spcAft>
                <a:spcPts val="0"/>
              </a:spcAft>
              <a:buClr>
                <a:schemeClr val="dk1"/>
              </a:buClr>
              <a:buSzPts val="1100"/>
              <a:buFont typeface="Arial"/>
              <a:buNone/>
            </a:pPr>
            <a:r>
              <a:rPr b="0" i="0" lang="es-ES" sz="1500" u="none" cap="none" strike="noStrike">
                <a:solidFill>
                  <a:srgbClr val="1F3763"/>
                </a:solidFill>
                <a:latin typeface="Avenir"/>
                <a:ea typeface="Avenir"/>
                <a:cs typeface="Avenir"/>
                <a:sym typeface="Avenir"/>
              </a:rPr>
              <a:t>Para hacer aún más especial esta final, invitamos a todos los aficionados y/o usuarios a </a:t>
            </a:r>
            <a:r>
              <a:rPr b="1" i="0" lang="es-ES" sz="1500" u="none" cap="none" strike="noStrike">
                <a:solidFill>
                  <a:srgbClr val="1F3763"/>
                </a:solidFill>
                <a:latin typeface="Avenir"/>
                <a:ea typeface="Avenir"/>
                <a:cs typeface="Avenir"/>
                <a:sym typeface="Avenir"/>
              </a:rPr>
              <a:t>interactuar en tiempo real</a:t>
            </a:r>
            <a:r>
              <a:rPr b="0" i="0" lang="es-ES" sz="1500" u="none" cap="none" strike="noStrike">
                <a:solidFill>
                  <a:srgbClr val="1F3763"/>
                </a:solidFill>
                <a:latin typeface="Avenir"/>
                <a:ea typeface="Avenir"/>
                <a:cs typeface="Avenir"/>
                <a:sym typeface="Avenir"/>
              </a:rPr>
              <a:t> a través de encuestas, trivias y comentarios. Además, los participantes activos tienen la oportunidad de </a:t>
            </a:r>
            <a:r>
              <a:rPr b="1" i="0" lang="es-ES" sz="1500" u="none" cap="none" strike="noStrike">
                <a:solidFill>
                  <a:srgbClr val="1F3763"/>
                </a:solidFill>
                <a:latin typeface="Avenir"/>
                <a:ea typeface="Avenir"/>
                <a:cs typeface="Avenir"/>
                <a:sym typeface="Avenir"/>
              </a:rPr>
              <a:t>ganar premios</a:t>
            </a:r>
            <a:r>
              <a:rPr b="0" i="0" lang="es-ES" sz="1500" u="none" cap="none" strike="noStrike">
                <a:solidFill>
                  <a:srgbClr val="1F3763"/>
                </a:solidFill>
                <a:latin typeface="Avenir"/>
                <a:ea typeface="Avenir"/>
                <a:cs typeface="Avenir"/>
                <a:sym typeface="Avenir"/>
              </a:rPr>
              <a:t> relacionados con la </a:t>
            </a:r>
            <a:r>
              <a:rPr b="1" i="0" lang="es-ES" sz="1500" u="none" cap="none" strike="noStrike">
                <a:solidFill>
                  <a:srgbClr val="1F3763"/>
                </a:solidFill>
                <a:latin typeface="Avenir"/>
                <a:ea typeface="Avenir"/>
                <a:cs typeface="Avenir"/>
                <a:sym typeface="Avenir"/>
              </a:rPr>
              <a:t>marca BetPlay</a:t>
            </a:r>
            <a:r>
              <a:rPr b="0" i="0" lang="es-ES" sz="1500" u="none" cap="none" strike="noStrike">
                <a:solidFill>
                  <a:srgbClr val="1F3763"/>
                </a:solidFill>
                <a:latin typeface="Avenir"/>
                <a:ea typeface="Avenir"/>
                <a:cs typeface="Avenir"/>
                <a:sym typeface="Avenir"/>
              </a:rPr>
              <a:t> y con los </a:t>
            </a:r>
            <a:r>
              <a:rPr b="1" i="0" lang="es-ES" sz="1500" u="none" cap="none" strike="noStrike">
                <a:solidFill>
                  <a:srgbClr val="1F3763"/>
                </a:solidFill>
                <a:latin typeface="Avenir"/>
                <a:ea typeface="Avenir"/>
                <a:cs typeface="Avenir"/>
                <a:sym typeface="Avenir"/>
              </a:rPr>
              <a:t>equipos finalistas</a:t>
            </a:r>
            <a:r>
              <a:rPr b="0" i="0" lang="es-ES" sz="1500" u="none" cap="none" strike="noStrike">
                <a:solidFill>
                  <a:srgbClr val="1F3763"/>
                </a:solidFill>
                <a:latin typeface="Avenir"/>
                <a:ea typeface="Avenir"/>
                <a:cs typeface="Avenir"/>
                <a:sym typeface="Avenir"/>
              </a:rPr>
              <a:t>, como camisetas oficiales, balones autografiados, kits exclusivos y experiencias VIP.</a:t>
            </a:r>
            <a:endParaRPr b="0" i="0" sz="1500" u="none" cap="none" strike="noStrike">
              <a:solidFill>
                <a:srgbClr val="1F3763"/>
              </a:solidFill>
              <a:latin typeface="Avenir"/>
              <a:ea typeface="Avenir"/>
              <a:cs typeface="Avenir"/>
              <a:sym typeface="Avenir"/>
            </a:endParaRPr>
          </a:p>
          <a:p>
            <a:pPr indent="0" lvl="0" marL="0" marR="0" rtl="0" algn="l">
              <a:lnSpc>
                <a:spcPct val="115000"/>
              </a:lnSpc>
              <a:spcBef>
                <a:spcPts val="0"/>
              </a:spcBef>
              <a:spcAft>
                <a:spcPts val="0"/>
              </a:spcAft>
              <a:buClr>
                <a:schemeClr val="dk1"/>
              </a:buClr>
              <a:buSzPts val="1100"/>
              <a:buFont typeface="Arial"/>
              <a:buNone/>
            </a:pPr>
            <a:r>
              <a:t/>
            </a:r>
            <a:endParaRPr b="0" i="0" sz="1500" u="none" cap="none" strike="noStrike">
              <a:solidFill>
                <a:srgbClr val="1F3763"/>
              </a:solidFill>
              <a:latin typeface="Avenir"/>
              <a:ea typeface="Avenir"/>
              <a:cs typeface="Avenir"/>
              <a:sym typeface="Avenir"/>
            </a:endParaRPr>
          </a:p>
          <a:p>
            <a:pPr indent="0" lvl="0" marL="0" marR="0" rtl="0" algn="l">
              <a:lnSpc>
                <a:spcPct val="115000"/>
              </a:lnSpc>
              <a:spcBef>
                <a:spcPts val="0"/>
              </a:spcBef>
              <a:spcAft>
                <a:spcPts val="0"/>
              </a:spcAft>
              <a:buClr>
                <a:schemeClr val="dk1"/>
              </a:buClr>
              <a:buSzPts val="1100"/>
              <a:buFont typeface="Arial"/>
              <a:buNone/>
            </a:pPr>
            <a:r>
              <a:rPr b="0" i="0" lang="es-ES" sz="1500" u="none" cap="none" strike="noStrike">
                <a:solidFill>
                  <a:srgbClr val="1F3763"/>
                </a:solidFill>
                <a:latin typeface="Avenir"/>
                <a:ea typeface="Avenir"/>
                <a:cs typeface="Avenir"/>
                <a:sym typeface="Avenir"/>
              </a:rPr>
              <a:t>Este streaming busca acercar a los fanáticos a sus equipos y brindar una experiencia digital emocionante, dinámica y participativa y única en torno a la final de nuestra Liga BetPlay Dimayor.</a:t>
            </a:r>
            <a:endParaRPr b="0" i="0" sz="1500" u="none" cap="none" strike="noStrike">
              <a:solidFill>
                <a:srgbClr val="1F3763"/>
              </a:solidFill>
              <a:latin typeface="Avenir"/>
              <a:ea typeface="Avenir"/>
              <a:cs typeface="Avenir"/>
              <a:sym typeface="Avenir"/>
            </a:endParaRPr>
          </a:p>
        </p:txBody>
      </p:sp>
      <p:sp>
        <p:nvSpPr>
          <p:cNvPr id="250" name="Google Shape;250;g356c2c18682_0_48"/>
          <p:cNvSpPr/>
          <p:nvPr/>
        </p:nvSpPr>
        <p:spPr>
          <a:xfrm>
            <a:off x="5443900" y="3115925"/>
            <a:ext cx="6733800" cy="347700"/>
          </a:xfrm>
          <a:prstGeom prst="rect">
            <a:avLst/>
          </a:prstGeom>
          <a:noFill/>
          <a:ln>
            <a:noFill/>
          </a:ln>
        </p:spPr>
        <p:txBody>
          <a:bodyPr anchorCtr="0" anchor="t" bIns="45700" lIns="91425" spcFirstLastPara="1" rIns="91425" wrap="square" tIns="45700">
            <a:noAutofit/>
          </a:bodyPr>
          <a:lstStyle/>
          <a:p>
            <a:pPr indent="0" lvl="0" marL="0" rtl="0" algn="ctr">
              <a:lnSpc>
                <a:spcPct val="115000"/>
              </a:lnSpc>
              <a:spcBef>
                <a:spcPts val="0"/>
              </a:spcBef>
              <a:spcAft>
                <a:spcPts val="0"/>
              </a:spcAft>
              <a:buClr>
                <a:srgbClr val="000000"/>
              </a:buClr>
              <a:buSzPts val="1100"/>
              <a:buFont typeface="Arial"/>
              <a:buNone/>
            </a:pPr>
            <a:r>
              <a:rPr b="1" lang="es-ES" sz="1600" u="sng">
                <a:solidFill>
                  <a:schemeClr val="hlink"/>
                </a:solidFill>
                <a:highlight>
                  <a:srgbClr val="FFCF00"/>
                </a:highlight>
                <a:hlinkClick r:id="rId9"/>
              </a:rPr>
              <a:t>Click aquí para ver streaming de final Liga BetPlay Dimayor II-2024</a:t>
            </a:r>
            <a:endParaRPr b="1" sz="2700">
              <a:solidFill>
                <a:srgbClr val="1F3763"/>
              </a:solidFill>
              <a:highlight>
                <a:srgbClr val="FFCF00"/>
              </a:highlight>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pic>
        <p:nvPicPr>
          <p:cNvPr id="255" name="Google Shape;255;g356c2c18682_0_61"/>
          <p:cNvPicPr preferRelativeResize="0"/>
          <p:nvPr/>
        </p:nvPicPr>
        <p:blipFill rotWithShape="1">
          <a:blip r:embed="rId3">
            <a:alphaModFix/>
          </a:blip>
          <a:srcRect b="43576" l="0" r="22257" t="0"/>
          <a:stretch/>
        </p:blipFill>
        <p:spPr>
          <a:xfrm>
            <a:off x="8150013" y="110431"/>
            <a:ext cx="4046135" cy="6747570"/>
          </a:xfrm>
          <a:prstGeom prst="rect">
            <a:avLst/>
          </a:prstGeom>
          <a:noFill/>
          <a:ln>
            <a:noFill/>
          </a:ln>
        </p:spPr>
      </p:pic>
      <p:sp>
        <p:nvSpPr>
          <p:cNvPr id="256" name="Google Shape;256;g356c2c18682_0_61"/>
          <p:cNvSpPr/>
          <p:nvPr/>
        </p:nvSpPr>
        <p:spPr>
          <a:xfrm>
            <a:off x="1500922" y="0"/>
            <a:ext cx="216600" cy="6858000"/>
          </a:xfrm>
          <a:prstGeom prst="rect">
            <a:avLst/>
          </a:prstGeom>
          <a:solidFill>
            <a:srgbClr val="F3C41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57" name="Google Shape;257;g356c2c18682_0_61"/>
          <p:cNvPicPr preferRelativeResize="0"/>
          <p:nvPr/>
        </p:nvPicPr>
        <p:blipFill rotWithShape="1">
          <a:blip r:embed="rId4">
            <a:alphaModFix/>
          </a:blip>
          <a:srcRect b="0" l="0" r="0" t="0"/>
          <a:stretch/>
        </p:blipFill>
        <p:spPr>
          <a:xfrm>
            <a:off x="0" y="0"/>
            <a:ext cx="1612864" cy="6858000"/>
          </a:xfrm>
          <a:prstGeom prst="rect">
            <a:avLst/>
          </a:prstGeom>
          <a:noFill/>
          <a:ln>
            <a:noFill/>
          </a:ln>
        </p:spPr>
      </p:pic>
      <p:sp>
        <p:nvSpPr>
          <p:cNvPr id="258" name="Google Shape;258;g356c2c18682_0_61"/>
          <p:cNvSpPr/>
          <p:nvPr/>
        </p:nvSpPr>
        <p:spPr>
          <a:xfrm>
            <a:off x="171450" y="613596"/>
            <a:ext cx="6096000" cy="1314900"/>
          </a:xfrm>
          <a:prstGeom prst="roundRect">
            <a:avLst>
              <a:gd fmla="val 16667" name="adj"/>
            </a:avLst>
          </a:prstGeom>
          <a:solidFill>
            <a:srgbClr val="0B29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59" name="Google Shape;259;g356c2c18682_0_61"/>
          <p:cNvSpPr/>
          <p:nvPr/>
        </p:nvSpPr>
        <p:spPr>
          <a:xfrm>
            <a:off x="285750" y="725986"/>
            <a:ext cx="5691300" cy="10902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000000"/>
              </a:buClr>
              <a:buSzPts val="3400"/>
              <a:buFont typeface="Arial"/>
              <a:buNone/>
            </a:pPr>
            <a:r>
              <a:rPr b="1" i="0" lang="es-ES" sz="3400" u="none" cap="none" strike="noStrike">
                <a:solidFill>
                  <a:srgbClr val="F3C419"/>
                </a:solidFill>
                <a:latin typeface="Avenir"/>
                <a:ea typeface="Avenir"/>
                <a:cs typeface="Avenir"/>
                <a:sym typeface="Avenir"/>
              </a:rPr>
              <a:t>ACTIVACIONES </a:t>
            </a:r>
            <a:r>
              <a:rPr b="1" i="0" lang="es-ES" sz="3400" u="none" cap="none" strike="noStrike">
                <a:solidFill>
                  <a:schemeClr val="lt1"/>
                </a:solidFill>
                <a:latin typeface="Avenir"/>
                <a:ea typeface="Avenir"/>
                <a:cs typeface="Avenir"/>
                <a:sym typeface="Avenir"/>
              </a:rPr>
              <a:t>BetPlay</a:t>
            </a:r>
            <a:endParaRPr b="1" i="0" sz="3400" u="none" cap="none" strike="noStrike">
              <a:solidFill>
                <a:schemeClr val="lt1"/>
              </a:solidFill>
              <a:latin typeface="Avenir"/>
              <a:ea typeface="Avenir"/>
              <a:cs typeface="Avenir"/>
              <a:sym typeface="Avenir"/>
            </a:endParaRPr>
          </a:p>
          <a:p>
            <a:pPr indent="0" lvl="0" marL="0" marR="0" rtl="0" algn="l">
              <a:lnSpc>
                <a:spcPct val="90000"/>
              </a:lnSpc>
              <a:spcBef>
                <a:spcPts val="0"/>
              </a:spcBef>
              <a:spcAft>
                <a:spcPts val="0"/>
              </a:spcAft>
              <a:buClr>
                <a:srgbClr val="000000"/>
              </a:buClr>
              <a:buSzPts val="3400"/>
              <a:buFont typeface="Arial"/>
              <a:buNone/>
            </a:pPr>
            <a:r>
              <a:rPr b="1" i="0" lang="es-ES" sz="3400" u="sng" cap="none" strike="noStrike">
                <a:solidFill>
                  <a:srgbClr val="F3C419"/>
                </a:solidFill>
                <a:latin typeface="Avenir"/>
                <a:ea typeface="Avenir"/>
                <a:cs typeface="Avenir"/>
                <a:sym typeface="Avenir"/>
              </a:rPr>
              <a:t>FUERA DEL ESTADIO</a:t>
            </a:r>
            <a:endParaRPr b="1" i="0" sz="3400" u="sng" cap="none" strike="noStrike">
              <a:solidFill>
                <a:schemeClr val="lt1"/>
              </a:solidFill>
              <a:latin typeface="Avenir"/>
              <a:ea typeface="Avenir"/>
              <a:cs typeface="Avenir"/>
              <a:sym typeface="Avenir"/>
            </a:endParaRPr>
          </a:p>
        </p:txBody>
      </p:sp>
      <p:pic>
        <p:nvPicPr>
          <p:cNvPr id="260" name="Google Shape;260;g356c2c18682_0_61"/>
          <p:cNvPicPr preferRelativeResize="0"/>
          <p:nvPr/>
        </p:nvPicPr>
        <p:blipFill rotWithShape="1">
          <a:blip r:embed="rId5">
            <a:alphaModFix/>
          </a:blip>
          <a:srcRect b="20933" l="0" r="0" t="33035"/>
          <a:stretch/>
        </p:blipFill>
        <p:spPr>
          <a:xfrm>
            <a:off x="2241650" y="2095151"/>
            <a:ext cx="7510149" cy="460922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pic>
        <p:nvPicPr>
          <p:cNvPr id="265" name="Google Shape;265;g350c5c367e5_2_104"/>
          <p:cNvPicPr preferRelativeResize="0"/>
          <p:nvPr/>
        </p:nvPicPr>
        <p:blipFill rotWithShape="1">
          <a:blip r:embed="rId3">
            <a:alphaModFix/>
          </a:blip>
          <a:srcRect b="43576" l="0" r="22257" t="0"/>
          <a:stretch/>
        </p:blipFill>
        <p:spPr>
          <a:xfrm>
            <a:off x="8150013" y="110431"/>
            <a:ext cx="4046135" cy="6747570"/>
          </a:xfrm>
          <a:prstGeom prst="rect">
            <a:avLst/>
          </a:prstGeom>
          <a:noFill/>
          <a:ln>
            <a:noFill/>
          </a:ln>
        </p:spPr>
      </p:pic>
      <p:sp>
        <p:nvSpPr>
          <p:cNvPr id="266" name="Google Shape;266;g350c5c367e5_2_104"/>
          <p:cNvSpPr/>
          <p:nvPr/>
        </p:nvSpPr>
        <p:spPr>
          <a:xfrm>
            <a:off x="1500922" y="0"/>
            <a:ext cx="216600" cy="6858000"/>
          </a:xfrm>
          <a:prstGeom prst="rect">
            <a:avLst/>
          </a:prstGeom>
          <a:solidFill>
            <a:srgbClr val="F3C41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pic>
        <p:nvPicPr>
          <p:cNvPr id="267" name="Google Shape;267;g350c5c367e5_2_104"/>
          <p:cNvPicPr preferRelativeResize="0"/>
          <p:nvPr/>
        </p:nvPicPr>
        <p:blipFill rotWithShape="1">
          <a:blip r:embed="rId4">
            <a:alphaModFix/>
          </a:blip>
          <a:srcRect b="0" l="0" r="0" t="0"/>
          <a:stretch/>
        </p:blipFill>
        <p:spPr>
          <a:xfrm>
            <a:off x="0" y="11340"/>
            <a:ext cx="1612864" cy="6858000"/>
          </a:xfrm>
          <a:prstGeom prst="rect">
            <a:avLst/>
          </a:prstGeom>
          <a:noFill/>
          <a:ln>
            <a:noFill/>
          </a:ln>
        </p:spPr>
      </p:pic>
      <p:sp>
        <p:nvSpPr>
          <p:cNvPr id="268" name="Google Shape;268;g350c5c367e5_2_104"/>
          <p:cNvSpPr/>
          <p:nvPr/>
        </p:nvSpPr>
        <p:spPr>
          <a:xfrm>
            <a:off x="804582" y="613596"/>
            <a:ext cx="4336500" cy="1314900"/>
          </a:xfrm>
          <a:prstGeom prst="roundRect">
            <a:avLst>
              <a:gd fmla="val 16667" name="adj"/>
            </a:avLst>
          </a:prstGeom>
          <a:solidFill>
            <a:srgbClr val="0B29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sp>
        <p:nvSpPr>
          <p:cNvPr id="269" name="Google Shape;269;g350c5c367e5_2_104"/>
          <p:cNvSpPr/>
          <p:nvPr/>
        </p:nvSpPr>
        <p:spPr>
          <a:xfrm>
            <a:off x="804575" y="743650"/>
            <a:ext cx="3610500" cy="10548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F3C419"/>
              </a:buClr>
              <a:buSzPts val="3200"/>
              <a:buFont typeface="Avenir"/>
              <a:buNone/>
            </a:pPr>
            <a:r>
              <a:rPr b="0" i="0" lang="es-ES" sz="3400" u="none" cap="none" strike="noStrike">
                <a:solidFill>
                  <a:srgbClr val="F3C419"/>
                </a:solidFill>
                <a:latin typeface="Avenir"/>
                <a:ea typeface="Avenir"/>
                <a:cs typeface="Avenir"/>
                <a:sym typeface="Avenir"/>
              </a:rPr>
              <a:t>ROMPEREDES </a:t>
            </a:r>
            <a:r>
              <a:rPr b="1" i="0" lang="es-ES" sz="3400" u="none" cap="none" strike="noStrike">
                <a:solidFill>
                  <a:srgbClr val="FFFEFD"/>
                </a:solidFill>
                <a:latin typeface="Avenir"/>
                <a:ea typeface="Avenir"/>
                <a:cs typeface="Avenir"/>
                <a:sym typeface="Avenir"/>
              </a:rPr>
              <a:t>BETPLAY</a:t>
            </a:r>
            <a:endParaRPr b="1" i="0" sz="3400" u="none" cap="none" strike="noStrike">
              <a:solidFill>
                <a:srgbClr val="FFFEFD"/>
              </a:solidFill>
              <a:latin typeface="Calibri"/>
              <a:ea typeface="Calibri"/>
              <a:cs typeface="Calibri"/>
              <a:sym typeface="Calibri"/>
            </a:endParaRPr>
          </a:p>
        </p:txBody>
      </p:sp>
      <p:sp>
        <p:nvSpPr>
          <p:cNvPr id="270" name="Google Shape;270;g350c5c367e5_2_104"/>
          <p:cNvSpPr/>
          <p:nvPr/>
        </p:nvSpPr>
        <p:spPr>
          <a:xfrm>
            <a:off x="2013825" y="2248300"/>
            <a:ext cx="5272500" cy="4125000"/>
          </a:xfrm>
          <a:prstGeom prst="rect">
            <a:avLst/>
          </a:prstGeom>
          <a:noFill/>
          <a:ln>
            <a:noFill/>
          </a:ln>
        </p:spPr>
        <p:txBody>
          <a:bodyPr anchorCtr="0" anchor="t" bIns="45700" lIns="91425" spcFirstLastPara="1" rIns="91425" wrap="square" tIns="45700">
            <a:noAutofit/>
          </a:bodyPr>
          <a:lstStyle/>
          <a:p>
            <a:pPr indent="0" lvl="0" marL="0" marR="0" rtl="0" algn="l">
              <a:lnSpc>
                <a:spcPct val="115000"/>
              </a:lnSpc>
              <a:spcBef>
                <a:spcPts val="0"/>
              </a:spcBef>
              <a:spcAft>
                <a:spcPts val="0"/>
              </a:spcAft>
              <a:buClr>
                <a:schemeClr val="dk1"/>
              </a:buClr>
              <a:buSzPts val="1100"/>
              <a:buFont typeface="Arial"/>
              <a:buNone/>
            </a:pPr>
            <a:r>
              <a:rPr b="0" i="0" lang="es-ES" sz="2900" u="none" cap="none" strike="noStrike">
                <a:solidFill>
                  <a:srgbClr val="1F3763"/>
                </a:solidFill>
                <a:latin typeface="Avenir"/>
                <a:ea typeface="Avenir"/>
                <a:cs typeface="Avenir"/>
                <a:sym typeface="Avenir"/>
              </a:rPr>
              <a:t>Los hinchas que participen medirán la fuerza con el que impactan el balón. El aficionado que registre la mayor fuerza ganará premios de la marca.</a:t>
            </a:r>
            <a:endParaRPr b="0" i="0" sz="2900" u="none" cap="none" strike="noStrike">
              <a:solidFill>
                <a:srgbClr val="1F3763"/>
              </a:solidFill>
              <a:latin typeface="Avenir"/>
              <a:ea typeface="Avenir"/>
              <a:cs typeface="Avenir"/>
              <a:sym typeface="Avenir"/>
            </a:endParaRPr>
          </a:p>
          <a:p>
            <a:pPr indent="0" lvl="0" marL="0" marR="0" rtl="0" algn="l">
              <a:lnSpc>
                <a:spcPct val="115000"/>
              </a:lnSpc>
              <a:spcBef>
                <a:spcPts val="0"/>
              </a:spcBef>
              <a:spcAft>
                <a:spcPts val="0"/>
              </a:spcAft>
              <a:buClr>
                <a:schemeClr val="dk1"/>
              </a:buClr>
              <a:buSzPts val="1100"/>
              <a:buFont typeface="Arial"/>
              <a:buNone/>
            </a:pPr>
            <a:r>
              <a:rPr b="0" i="0" lang="es-ES" sz="2900" u="none" cap="none" strike="noStrike">
                <a:solidFill>
                  <a:srgbClr val="1F3763"/>
                </a:solidFill>
                <a:latin typeface="Avenir"/>
                <a:ea typeface="Avenir"/>
                <a:cs typeface="Avenir"/>
                <a:sym typeface="Avenir"/>
              </a:rPr>
              <a:t>Medidor de fuerza, balón para impactar y simulador de arco.</a:t>
            </a:r>
            <a:endParaRPr b="0" i="0" sz="2900" u="none" cap="none" strike="noStrike">
              <a:solidFill>
                <a:srgbClr val="1F3763"/>
              </a:solidFill>
              <a:latin typeface="Avenir"/>
              <a:ea typeface="Avenir"/>
              <a:cs typeface="Avenir"/>
              <a:sym typeface="Avenir"/>
            </a:endParaRPr>
          </a:p>
          <a:p>
            <a:pPr indent="0" lvl="0" marL="0" marR="0" rtl="0" algn="just">
              <a:lnSpc>
                <a:spcPct val="100000"/>
              </a:lnSpc>
              <a:spcBef>
                <a:spcPts val="0"/>
              </a:spcBef>
              <a:spcAft>
                <a:spcPts val="0"/>
              </a:spcAft>
              <a:buClr>
                <a:srgbClr val="1F3763"/>
              </a:buClr>
              <a:buSzPts val="1800"/>
              <a:buFont typeface="Avenir"/>
              <a:buNone/>
            </a:pPr>
            <a:r>
              <a:rPr b="0" i="0" lang="es-ES" sz="3100" u="none" cap="none" strike="noStrike">
                <a:solidFill>
                  <a:srgbClr val="1F3763"/>
                </a:solidFill>
                <a:latin typeface="Avenir"/>
                <a:ea typeface="Avenir"/>
                <a:cs typeface="Avenir"/>
                <a:sym typeface="Avenir"/>
              </a:rPr>
              <a:t> </a:t>
            </a:r>
            <a:endParaRPr b="0" i="0" sz="3100" u="none" cap="none" strike="noStrike">
              <a:solidFill>
                <a:schemeClr val="dk1"/>
              </a:solidFill>
              <a:latin typeface="Avenir"/>
              <a:ea typeface="Avenir"/>
              <a:cs typeface="Avenir"/>
              <a:sym typeface="Avenir"/>
            </a:endParaRPr>
          </a:p>
        </p:txBody>
      </p:sp>
      <p:pic>
        <p:nvPicPr>
          <p:cNvPr id="271" name="Google Shape;271;g350c5c367e5_2_104"/>
          <p:cNvPicPr preferRelativeResize="0"/>
          <p:nvPr/>
        </p:nvPicPr>
        <p:blipFill rotWithShape="1">
          <a:blip r:embed="rId5">
            <a:alphaModFix/>
          </a:blip>
          <a:srcRect b="0" l="0" r="0" t="0"/>
          <a:stretch/>
        </p:blipFill>
        <p:spPr>
          <a:xfrm>
            <a:off x="8016671" y="377121"/>
            <a:ext cx="3032069" cy="2919626"/>
          </a:xfrm>
          <a:prstGeom prst="rect">
            <a:avLst/>
          </a:prstGeom>
          <a:noFill/>
          <a:ln>
            <a:noFill/>
          </a:ln>
        </p:spPr>
      </p:pic>
      <p:pic>
        <p:nvPicPr>
          <p:cNvPr id="272" name="Google Shape;272;g350c5c367e5_2_104"/>
          <p:cNvPicPr preferRelativeResize="0"/>
          <p:nvPr/>
        </p:nvPicPr>
        <p:blipFill rotWithShape="1">
          <a:blip r:embed="rId6">
            <a:alphaModFix/>
          </a:blip>
          <a:srcRect b="0" l="0" r="0" t="0"/>
          <a:stretch/>
        </p:blipFill>
        <p:spPr>
          <a:xfrm>
            <a:off x="7582625" y="3792050"/>
            <a:ext cx="3746451" cy="2441675"/>
          </a:xfrm>
          <a:prstGeom prst="rect">
            <a:avLst/>
          </a:prstGeom>
          <a:noFill/>
          <a:ln>
            <a:noFill/>
          </a:ln>
        </p:spPr>
      </p:pic>
      <p:pic>
        <p:nvPicPr>
          <p:cNvPr id="273" name="Google Shape;273;g350c5c367e5_2_104"/>
          <p:cNvPicPr preferRelativeResize="0"/>
          <p:nvPr/>
        </p:nvPicPr>
        <p:blipFill rotWithShape="1">
          <a:blip r:embed="rId7">
            <a:alphaModFix/>
          </a:blip>
          <a:srcRect b="0" l="0" r="0" t="0"/>
          <a:stretch/>
        </p:blipFill>
        <p:spPr>
          <a:xfrm>
            <a:off x="7634862" y="3823687"/>
            <a:ext cx="3655400" cy="23784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pic>
        <p:nvPicPr>
          <p:cNvPr id="278" name="Google Shape;278;g350c5c367e5_2_65"/>
          <p:cNvPicPr preferRelativeResize="0"/>
          <p:nvPr/>
        </p:nvPicPr>
        <p:blipFill rotWithShape="1">
          <a:blip r:embed="rId3">
            <a:alphaModFix/>
          </a:blip>
          <a:srcRect b="43576" l="0" r="22257" t="0"/>
          <a:stretch/>
        </p:blipFill>
        <p:spPr>
          <a:xfrm>
            <a:off x="8150013" y="110431"/>
            <a:ext cx="4046135" cy="6747570"/>
          </a:xfrm>
          <a:prstGeom prst="rect">
            <a:avLst/>
          </a:prstGeom>
          <a:noFill/>
          <a:ln>
            <a:noFill/>
          </a:ln>
        </p:spPr>
      </p:pic>
      <p:sp>
        <p:nvSpPr>
          <p:cNvPr id="279" name="Google Shape;279;g350c5c367e5_2_65"/>
          <p:cNvSpPr/>
          <p:nvPr/>
        </p:nvSpPr>
        <p:spPr>
          <a:xfrm>
            <a:off x="1500922" y="0"/>
            <a:ext cx="216600" cy="6858000"/>
          </a:xfrm>
          <a:prstGeom prst="rect">
            <a:avLst/>
          </a:prstGeom>
          <a:solidFill>
            <a:srgbClr val="F3C41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pic>
        <p:nvPicPr>
          <p:cNvPr id="280" name="Google Shape;280;g350c5c367e5_2_65"/>
          <p:cNvPicPr preferRelativeResize="0"/>
          <p:nvPr/>
        </p:nvPicPr>
        <p:blipFill rotWithShape="1">
          <a:blip r:embed="rId4">
            <a:alphaModFix/>
          </a:blip>
          <a:srcRect b="0" l="0" r="0" t="0"/>
          <a:stretch/>
        </p:blipFill>
        <p:spPr>
          <a:xfrm>
            <a:off x="0" y="11340"/>
            <a:ext cx="1612864" cy="6858000"/>
          </a:xfrm>
          <a:prstGeom prst="rect">
            <a:avLst/>
          </a:prstGeom>
          <a:noFill/>
          <a:ln>
            <a:noFill/>
          </a:ln>
        </p:spPr>
      </p:pic>
      <p:sp>
        <p:nvSpPr>
          <p:cNvPr id="281" name="Google Shape;281;g350c5c367e5_2_65"/>
          <p:cNvSpPr/>
          <p:nvPr/>
        </p:nvSpPr>
        <p:spPr>
          <a:xfrm>
            <a:off x="804582" y="613596"/>
            <a:ext cx="4336500" cy="1314900"/>
          </a:xfrm>
          <a:prstGeom prst="roundRect">
            <a:avLst>
              <a:gd fmla="val 16667" name="adj"/>
            </a:avLst>
          </a:prstGeom>
          <a:solidFill>
            <a:srgbClr val="0B29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sp>
        <p:nvSpPr>
          <p:cNvPr id="282" name="Google Shape;282;g350c5c367e5_2_65"/>
          <p:cNvSpPr/>
          <p:nvPr/>
        </p:nvSpPr>
        <p:spPr>
          <a:xfrm>
            <a:off x="1717525" y="2264875"/>
            <a:ext cx="5803800" cy="4146600"/>
          </a:xfrm>
          <a:prstGeom prst="rect">
            <a:avLst/>
          </a:prstGeom>
          <a:noFill/>
          <a:ln>
            <a:noFill/>
          </a:ln>
        </p:spPr>
        <p:txBody>
          <a:bodyPr anchorCtr="0" anchor="t" bIns="45700" lIns="91425" spcFirstLastPara="1" rIns="91425" wrap="square" tIns="45700">
            <a:noAutofit/>
          </a:bodyPr>
          <a:lstStyle/>
          <a:p>
            <a:pPr indent="0" lvl="0" marL="0" marR="0" rtl="0" algn="just">
              <a:lnSpc>
                <a:spcPct val="115000"/>
              </a:lnSpc>
              <a:spcBef>
                <a:spcPts val="0"/>
              </a:spcBef>
              <a:spcAft>
                <a:spcPts val="0"/>
              </a:spcAft>
              <a:buClr>
                <a:schemeClr val="dk1"/>
              </a:buClr>
              <a:buSzPts val="1100"/>
              <a:buFont typeface="Arial"/>
              <a:buNone/>
            </a:pPr>
            <a:r>
              <a:rPr b="0" i="0" lang="es-ES" sz="1800" u="none" cap="none" strike="noStrike">
                <a:solidFill>
                  <a:srgbClr val="1F3763"/>
                </a:solidFill>
                <a:latin typeface="Avenir"/>
                <a:ea typeface="Avenir"/>
                <a:cs typeface="Avenir"/>
                <a:sym typeface="Avenir"/>
              </a:rPr>
              <a:t>Estructura Troquelada que sería un panel de cartón pluma o madera ligera con troquelado en formas temáticas que se desee, con un fondo en tela o vinilo impreso con un diseño atractivo que complemente la estructura troquelada. Las estructuras de soporte (como trípodes o soportes) para mantener el panel en posición vertical y estable, con iluminación como LED o focos que resalten la zona de foto, creando un ambiente atractivo y bien iluminado. Se require Cámara o Dispositivo de Captura. tal como Cámara digital, smartphone o tablet para tomar las fotos. También se puede considerar un sistema automático que capture imágenes e Impresora de Fotos o envío de ellas por mail.</a:t>
            </a:r>
            <a:endParaRPr b="0" i="0" sz="1800" u="none" cap="none" strike="noStrike">
              <a:solidFill>
                <a:srgbClr val="1F3763"/>
              </a:solidFill>
              <a:latin typeface="Avenir"/>
              <a:ea typeface="Avenir"/>
              <a:cs typeface="Avenir"/>
              <a:sym typeface="Avenir"/>
            </a:endParaRPr>
          </a:p>
          <a:p>
            <a:pPr indent="0" lvl="0" marL="0" marR="0" rtl="0" algn="l">
              <a:lnSpc>
                <a:spcPct val="115000"/>
              </a:lnSpc>
              <a:spcBef>
                <a:spcPts val="0"/>
              </a:spcBef>
              <a:spcAft>
                <a:spcPts val="0"/>
              </a:spcAft>
              <a:buClr>
                <a:schemeClr val="dk1"/>
              </a:buClr>
              <a:buSzPts val="1100"/>
              <a:buFont typeface="Arial"/>
              <a:buNone/>
            </a:pPr>
            <a:r>
              <a:t/>
            </a:r>
            <a:endParaRPr b="0" i="0" sz="1800" u="none" cap="none" strike="noStrike">
              <a:solidFill>
                <a:srgbClr val="1C4587"/>
              </a:solidFill>
              <a:latin typeface="Avenir"/>
              <a:ea typeface="Avenir"/>
              <a:cs typeface="Avenir"/>
              <a:sym typeface="Avenir"/>
            </a:endParaRPr>
          </a:p>
          <a:p>
            <a:pPr indent="0" lvl="0" marL="0" marR="0" rtl="0" algn="just">
              <a:lnSpc>
                <a:spcPct val="100000"/>
              </a:lnSpc>
              <a:spcBef>
                <a:spcPts val="0"/>
              </a:spcBef>
              <a:spcAft>
                <a:spcPts val="0"/>
              </a:spcAft>
              <a:buClr>
                <a:srgbClr val="1F3763"/>
              </a:buClr>
              <a:buSzPts val="1800"/>
              <a:buFont typeface="Avenir"/>
              <a:buNone/>
            </a:pPr>
            <a:r>
              <a:t/>
            </a:r>
            <a:endParaRPr b="0" i="0" sz="1800" u="none" cap="none" strike="noStrike">
              <a:solidFill>
                <a:srgbClr val="1C4587"/>
              </a:solidFill>
              <a:latin typeface="Avenir"/>
              <a:ea typeface="Avenir"/>
              <a:cs typeface="Avenir"/>
              <a:sym typeface="Avenir"/>
            </a:endParaRPr>
          </a:p>
        </p:txBody>
      </p:sp>
      <p:sp>
        <p:nvSpPr>
          <p:cNvPr id="283" name="Google Shape;283;g350c5c367e5_2_65"/>
          <p:cNvSpPr txBox="1"/>
          <p:nvPr/>
        </p:nvSpPr>
        <p:spPr>
          <a:xfrm>
            <a:off x="949775" y="586150"/>
            <a:ext cx="4046100" cy="14160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rgbClr val="000000"/>
              </a:buClr>
              <a:buSzPts val="2400"/>
              <a:buFont typeface="Arial"/>
              <a:buNone/>
            </a:pPr>
            <a:r>
              <a:rPr b="0" i="0" lang="es-ES" sz="2400" u="none" cap="none" strike="noStrike">
                <a:solidFill>
                  <a:srgbClr val="F3C419"/>
                </a:solidFill>
                <a:latin typeface="Avenir"/>
                <a:ea typeface="Avenir"/>
                <a:cs typeface="Avenir"/>
                <a:sym typeface="Avenir"/>
              </a:rPr>
              <a:t>PHOTO OPPORTUNITY TROUELADO</a:t>
            </a:r>
            <a:endParaRPr b="0" i="0" sz="2400" u="none" cap="none" strike="noStrike">
              <a:solidFill>
                <a:srgbClr val="F3C419"/>
              </a:solidFill>
              <a:latin typeface="Avenir"/>
              <a:ea typeface="Avenir"/>
              <a:cs typeface="Avenir"/>
              <a:sym typeface="Avenir"/>
            </a:endParaRPr>
          </a:p>
          <a:p>
            <a:pPr indent="0" lvl="0" marL="0" marR="0" rtl="0" algn="l">
              <a:lnSpc>
                <a:spcPct val="90000"/>
              </a:lnSpc>
              <a:spcBef>
                <a:spcPts val="0"/>
              </a:spcBef>
              <a:spcAft>
                <a:spcPts val="0"/>
              </a:spcAft>
              <a:buClr>
                <a:srgbClr val="000000"/>
              </a:buClr>
              <a:buSzPts val="3200"/>
              <a:buFont typeface="Arial"/>
              <a:buNone/>
            </a:pPr>
            <a:r>
              <a:rPr b="0" i="0" lang="es-ES" sz="3200" u="none" cap="none" strike="noStrike">
                <a:solidFill>
                  <a:srgbClr val="FFFFFF"/>
                </a:solidFill>
                <a:latin typeface="Avenir"/>
                <a:ea typeface="Avenir"/>
                <a:cs typeface="Avenir"/>
                <a:sym typeface="Avenir"/>
              </a:rPr>
              <a:t>BetPlay</a:t>
            </a:r>
            <a:endParaRPr b="0" i="0" sz="3200" u="none" cap="none" strike="noStrike">
              <a:solidFill>
                <a:srgbClr val="FFFFFF"/>
              </a:solidFill>
              <a:latin typeface="Avenir"/>
              <a:ea typeface="Avenir"/>
              <a:cs typeface="Avenir"/>
              <a:sym typeface="Avenir"/>
            </a:endParaRPr>
          </a:p>
        </p:txBody>
      </p:sp>
      <p:pic>
        <p:nvPicPr>
          <p:cNvPr id="284" name="Google Shape;284;g350c5c367e5_2_65"/>
          <p:cNvPicPr preferRelativeResize="0"/>
          <p:nvPr/>
        </p:nvPicPr>
        <p:blipFill rotWithShape="1">
          <a:blip r:embed="rId5">
            <a:alphaModFix/>
          </a:blip>
          <a:srcRect b="0" l="0" r="0" t="0"/>
          <a:stretch/>
        </p:blipFill>
        <p:spPr>
          <a:xfrm>
            <a:off x="3910501" y="870575"/>
            <a:ext cx="1085375" cy="1085375"/>
          </a:xfrm>
          <a:prstGeom prst="rect">
            <a:avLst/>
          </a:prstGeom>
          <a:noFill/>
          <a:ln>
            <a:noFill/>
          </a:ln>
        </p:spPr>
      </p:pic>
      <p:pic>
        <p:nvPicPr>
          <p:cNvPr id="285" name="Google Shape;285;g350c5c367e5_2_65"/>
          <p:cNvPicPr preferRelativeResize="0"/>
          <p:nvPr/>
        </p:nvPicPr>
        <p:blipFill rotWithShape="1">
          <a:blip r:embed="rId6">
            <a:alphaModFix/>
          </a:blip>
          <a:srcRect b="0" l="0" r="0" t="0"/>
          <a:stretch/>
        </p:blipFill>
        <p:spPr>
          <a:xfrm>
            <a:off x="7645949" y="1554804"/>
            <a:ext cx="4336501" cy="424849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pic>
        <p:nvPicPr>
          <p:cNvPr id="290" name="Google Shape;290;g350c5c367e5_2_49"/>
          <p:cNvPicPr preferRelativeResize="0"/>
          <p:nvPr/>
        </p:nvPicPr>
        <p:blipFill rotWithShape="1">
          <a:blip r:embed="rId3">
            <a:alphaModFix/>
          </a:blip>
          <a:srcRect b="43576" l="0" r="22257" t="0"/>
          <a:stretch/>
        </p:blipFill>
        <p:spPr>
          <a:xfrm>
            <a:off x="8150013" y="110431"/>
            <a:ext cx="4046135" cy="6747570"/>
          </a:xfrm>
          <a:prstGeom prst="rect">
            <a:avLst/>
          </a:prstGeom>
          <a:noFill/>
          <a:ln>
            <a:noFill/>
          </a:ln>
        </p:spPr>
      </p:pic>
      <p:sp>
        <p:nvSpPr>
          <p:cNvPr id="291" name="Google Shape;291;g350c5c367e5_2_49"/>
          <p:cNvSpPr/>
          <p:nvPr/>
        </p:nvSpPr>
        <p:spPr>
          <a:xfrm>
            <a:off x="1500922" y="0"/>
            <a:ext cx="216600" cy="6858000"/>
          </a:xfrm>
          <a:prstGeom prst="rect">
            <a:avLst/>
          </a:prstGeom>
          <a:solidFill>
            <a:srgbClr val="F3C41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pic>
        <p:nvPicPr>
          <p:cNvPr id="292" name="Google Shape;292;g350c5c367e5_2_49"/>
          <p:cNvPicPr preferRelativeResize="0"/>
          <p:nvPr/>
        </p:nvPicPr>
        <p:blipFill rotWithShape="1">
          <a:blip r:embed="rId4">
            <a:alphaModFix/>
          </a:blip>
          <a:srcRect b="0" l="0" r="0" t="0"/>
          <a:stretch/>
        </p:blipFill>
        <p:spPr>
          <a:xfrm>
            <a:off x="0" y="11340"/>
            <a:ext cx="1612864" cy="6858000"/>
          </a:xfrm>
          <a:prstGeom prst="rect">
            <a:avLst/>
          </a:prstGeom>
          <a:noFill/>
          <a:ln>
            <a:noFill/>
          </a:ln>
        </p:spPr>
      </p:pic>
      <p:sp>
        <p:nvSpPr>
          <p:cNvPr id="293" name="Google Shape;293;g350c5c367e5_2_49"/>
          <p:cNvSpPr/>
          <p:nvPr/>
        </p:nvSpPr>
        <p:spPr>
          <a:xfrm>
            <a:off x="804582" y="613596"/>
            <a:ext cx="4336500" cy="1314900"/>
          </a:xfrm>
          <a:prstGeom prst="roundRect">
            <a:avLst>
              <a:gd fmla="val 16667" name="adj"/>
            </a:avLst>
          </a:prstGeom>
          <a:solidFill>
            <a:srgbClr val="0B29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sp>
        <p:nvSpPr>
          <p:cNvPr id="294" name="Google Shape;294;g350c5c367e5_2_49"/>
          <p:cNvSpPr/>
          <p:nvPr/>
        </p:nvSpPr>
        <p:spPr>
          <a:xfrm>
            <a:off x="804575" y="751300"/>
            <a:ext cx="3352800" cy="10395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100"/>
              <a:buFont typeface="Arial"/>
              <a:buNone/>
            </a:pPr>
            <a:r>
              <a:rPr b="0" i="0" lang="es-ES" sz="3400" u="none" cap="none" strike="noStrike">
                <a:solidFill>
                  <a:srgbClr val="F3C419"/>
                </a:solidFill>
                <a:latin typeface="Avenir"/>
                <a:ea typeface="Avenir"/>
                <a:cs typeface="Avenir"/>
                <a:sym typeface="Avenir"/>
              </a:rPr>
              <a:t>CABEZAZO</a:t>
            </a:r>
            <a:endParaRPr b="0" i="0" sz="3400" u="none" cap="none" strike="noStrike">
              <a:solidFill>
                <a:srgbClr val="F3C419"/>
              </a:solidFill>
              <a:latin typeface="Avenir"/>
              <a:ea typeface="Avenir"/>
              <a:cs typeface="Avenir"/>
              <a:sym typeface="Avenir"/>
            </a:endParaRPr>
          </a:p>
          <a:p>
            <a:pPr indent="0" lvl="0" marL="0" marR="0" rtl="0" algn="l">
              <a:lnSpc>
                <a:spcPct val="90000"/>
              </a:lnSpc>
              <a:spcBef>
                <a:spcPts val="0"/>
              </a:spcBef>
              <a:spcAft>
                <a:spcPts val="0"/>
              </a:spcAft>
              <a:buClr>
                <a:schemeClr val="dk1"/>
              </a:buClr>
              <a:buSzPts val="1100"/>
              <a:buFont typeface="Arial"/>
              <a:buNone/>
            </a:pPr>
            <a:r>
              <a:rPr b="1" i="0" lang="es-ES" sz="3400" u="none" cap="none" strike="noStrike">
                <a:solidFill>
                  <a:schemeClr val="lt1"/>
                </a:solidFill>
                <a:latin typeface="Avenir"/>
                <a:ea typeface="Avenir"/>
                <a:cs typeface="Avenir"/>
                <a:sym typeface="Avenir"/>
              </a:rPr>
              <a:t>BETPLAY</a:t>
            </a:r>
            <a:endParaRPr b="1" i="0" sz="3400" u="none" cap="none" strike="noStrike">
              <a:solidFill>
                <a:schemeClr val="lt1"/>
              </a:solidFill>
              <a:latin typeface="Calibri"/>
              <a:ea typeface="Calibri"/>
              <a:cs typeface="Calibri"/>
              <a:sym typeface="Calibri"/>
            </a:endParaRPr>
          </a:p>
        </p:txBody>
      </p:sp>
      <p:sp>
        <p:nvSpPr>
          <p:cNvPr id="295" name="Google Shape;295;g350c5c367e5_2_49"/>
          <p:cNvSpPr/>
          <p:nvPr/>
        </p:nvSpPr>
        <p:spPr>
          <a:xfrm>
            <a:off x="1717525" y="2264875"/>
            <a:ext cx="4735800" cy="3460800"/>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1F3763"/>
              </a:buClr>
              <a:buSzPts val="1800"/>
              <a:buFont typeface="Avenir"/>
              <a:buNone/>
            </a:pPr>
            <a:r>
              <a:rPr b="0" i="0" lang="es-ES" sz="2400" u="none" cap="none" strike="noStrike">
                <a:solidFill>
                  <a:srgbClr val="1F3763"/>
                </a:solidFill>
                <a:latin typeface="Avenir"/>
                <a:ea typeface="Avenir"/>
                <a:cs typeface="Avenir"/>
                <a:sym typeface="Avenir"/>
              </a:rPr>
              <a:t>A las afueras del estadio haremos una activación con un balón, sostenido con una estructura metálica y un troquel brandeado con BetPlay, haremos la actividad del cabezazo mas alto de la Liga BetPlay Dimayor, donde se usara la altura más alta alcanzada por un jugador, 2 mts aprox.</a:t>
            </a:r>
            <a:endParaRPr b="0" i="0" sz="2400" u="none" cap="none" strike="noStrike">
              <a:solidFill>
                <a:schemeClr val="dk1"/>
              </a:solidFill>
              <a:latin typeface="Avenir"/>
              <a:ea typeface="Avenir"/>
              <a:cs typeface="Avenir"/>
              <a:sym typeface="Avenir"/>
            </a:endParaRPr>
          </a:p>
        </p:txBody>
      </p:sp>
      <p:pic>
        <p:nvPicPr>
          <p:cNvPr id="296" name="Google Shape;296;g350c5c367e5_2_49"/>
          <p:cNvPicPr preferRelativeResize="0"/>
          <p:nvPr/>
        </p:nvPicPr>
        <p:blipFill rotWithShape="1">
          <a:blip r:embed="rId5">
            <a:alphaModFix/>
          </a:blip>
          <a:srcRect b="220" l="13196" r="11856" t="-220"/>
          <a:stretch/>
        </p:blipFill>
        <p:spPr>
          <a:xfrm>
            <a:off x="6894534" y="1043710"/>
            <a:ext cx="4962600" cy="4966200"/>
          </a:xfrm>
          <a:prstGeom prst="ellipse">
            <a:avLst/>
          </a:prstGeom>
          <a:noFill/>
          <a:ln>
            <a:noFill/>
          </a:ln>
        </p:spPr>
      </p:pic>
      <p:pic>
        <p:nvPicPr>
          <p:cNvPr descr="CABEZAZO BET.png" id="297" name="Google Shape;297;g350c5c367e5_2_49"/>
          <p:cNvPicPr preferRelativeResize="0"/>
          <p:nvPr/>
        </p:nvPicPr>
        <p:blipFill rotWithShape="1">
          <a:blip r:embed="rId6">
            <a:alphaModFix/>
          </a:blip>
          <a:srcRect b="0" l="0" r="0" t="0"/>
          <a:stretch/>
        </p:blipFill>
        <p:spPr>
          <a:xfrm>
            <a:off x="8135335" y="1513226"/>
            <a:ext cx="2106256" cy="4367819"/>
          </a:xfrm>
          <a:prstGeom prst="rect">
            <a:avLst/>
          </a:prstGeom>
          <a:noFill/>
          <a:ln>
            <a:noFill/>
          </a:ln>
        </p:spPr>
      </p:pic>
      <p:pic>
        <p:nvPicPr>
          <p:cNvPr descr="CHAZA2.png" id="298" name="Google Shape;298;g350c5c367e5_2_49"/>
          <p:cNvPicPr preferRelativeResize="0"/>
          <p:nvPr/>
        </p:nvPicPr>
        <p:blipFill rotWithShape="1">
          <a:blip r:embed="rId7">
            <a:alphaModFix/>
          </a:blip>
          <a:srcRect b="0" l="0" r="0" t="0"/>
          <a:stretch/>
        </p:blipFill>
        <p:spPr>
          <a:xfrm>
            <a:off x="10019542" y="3194010"/>
            <a:ext cx="957504" cy="2389217"/>
          </a:xfrm>
          <a:prstGeom prst="rect">
            <a:avLst/>
          </a:prstGeom>
          <a:noFill/>
          <a:ln>
            <a:noFill/>
          </a:ln>
        </p:spPr>
      </p:pic>
      <p:pic>
        <p:nvPicPr>
          <p:cNvPr id="299" name="Google Shape;299;g350c5c367e5_2_49"/>
          <p:cNvPicPr preferRelativeResize="0"/>
          <p:nvPr/>
        </p:nvPicPr>
        <p:blipFill rotWithShape="1">
          <a:blip r:embed="rId8">
            <a:alphaModFix/>
          </a:blip>
          <a:srcRect b="0" l="0" r="0" t="0"/>
          <a:stretch/>
        </p:blipFill>
        <p:spPr>
          <a:xfrm>
            <a:off x="3496585" y="609267"/>
            <a:ext cx="1323583" cy="1323583"/>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pic>
        <p:nvPicPr>
          <p:cNvPr id="304" name="Google Shape;304;p8"/>
          <p:cNvPicPr preferRelativeResize="0"/>
          <p:nvPr/>
        </p:nvPicPr>
        <p:blipFill rotWithShape="1">
          <a:blip r:embed="rId3">
            <a:alphaModFix/>
          </a:blip>
          <a:srcRect b="43576" l="0" r="22257" t="0"/>
          <a:stretch/>
        </p:blipFill>
        <p:spPr>
          <a:xfrm>
            <a:off x="8150013" y="110431"/>
            <a:ext cx="4046135" cy="6747570"/>
          </a:xfrm>
          <a:prstGeom prst="rect">
            <a:avLst/>
          </a:prstGeom>
          <a:noFill/>
          <a:ln>
            <a:noFill/>
          </a:ln>
        </p:spPr>
      </p:pic>
      <p:sp>
        <p:nvSpPr>
          <p:cNvPr id="305" name="Google Shape;305;p8"/>
          <p:cNvSpPr/>
          <p:nvPr/>
        </p:nvSpPr>
        <p:spPr>
          <a:xfrm>
            <a:off x="1500922" y="0"/>
            <a:ext cx="216600" cy="6858000"/>
          </a:xfrm>
          <a:prstGeom prst="rect">
            <a:avLst/>
          </a:prstGeom>
          <a:solidFill>
            <a:srgbClr val="F3C41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pic>
        <p:nvPicPr>
          <p:cNvPr id="306" name="Google Shape;306;p8"/>
          <p:cNvPicPr preferRelativeResize="0"/>
          <p:nvPr/>
        </p:nvPicPr>
        <p:blipFill rotWithShape="1">
          <a:blip r:embed="rId4">
            <a:alphaModFix/>
          </a:blip>
          <a:srcRect b="0" l="0" r="0" t="0"/>
          <a:stretch/>
        </p:blipFill>
        <p:spPr>
          <a:xfrm>
            <a:off x="0" y="11340"/>
            <a:ext cx="1612864" cy="6858000"/>
          </a:xfrm>
          <a:prstGeom prst="rect">
            <a:avLst/>
          </a:prstGeom>
          <a:noFill/>
          <a:ln>
            <a:noFill/>
          </a:ln>
        </p:spPr>
      </p:pic>
      <p:sp>
        <p:nvSpPr>
          <p:cNvPr id="307" name="Google Shape;307;p8"/>
          <p:cNvSpPr/>
          <p:nvPr/>
        </p:nvSpPr>
        <p:spPr>
          <a:xfrm>
            <a:off x="804582" y="613596"/>
            <a:ext cx="4336500" cy="1314900"/>
          </a:xfrm>
          <a:prstGeom prst="roundRect">
            <a:avLst>
              <a:gd fmla="val 16667" name="adj"/>
            </a:avLst>
          </a:prstGeom>
          <a:solidFill>
            <a:srgbClr val="0B29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sp>
        <p:nvSpPr>
          <p:cNvPr id="308" name="Google Shape;308;p8"/>
          <p:cNvSpPr/>
          <p:nvPr/>
        </p:nvSpPr>
        <p:spPr>
          <a:xfrm>
            <a:off x="1145675" y="771103"/>
            <a:ext cx="2172600" cy="999900"/>
          </a:xfrm>
          <a:prstGeom prst="rect">
            <a:avLst/>
          </a:prstGeom>
          <a:noFill/>
          <a:ln>
            <a:noFill/>
          </a:ln>
        </p:spPr>
        <p:txBody>
          <a:bodyPr anchorCtr="0" anchor="t" bIns="45700" lIns="91425" spcFirstLastPara="1" rIns="91425" wrap="square" tIns="45700">
            <a:noAutofit/>
          </a:bodyPr>
          <a:lstStyle/>
          <a:p>
            <a:pPr indent="0" lvl="0" marL="0" marR="0" rtl="0" algn="r">
              <a:lnSpc>
                <a:spcPct val="90000"/>
              </a:lnSpc>
              <a:spcBef>
                <a:spcPts val="0"/>
              </a:spcBef>
              <a:spcAft>
                <a:spcPts val="0"/>
              </a:spcAft>
              <a:buClr>
                <a:srgbClr val="F3C419"/>
              </a:buClr>
              <a:buSzPts val="3200"/>
              <a:buFont typeface="Avenir"/>
              <a:buNone/>
            </a:pPr>
            <a:r>
              <a:rPr b="1" i="0" lang="es-ES" sz="3400" u="none" cap="none" strike="noStrike">
                <a:solidFill>
                  <a:srgbClr val="F3C419"/>
                </a:solidFill>
                <a:latin typeface="Avenir"/>
                <a:ea typeface="Avenir"/>
                <a:cs typeface="Avenir"/>
                <a:sym typeface="Avenir"/>
              </a:rPr>
              <a:t>PENALTY </a:t>
            </a:r>
            <a:r>
              <a:rPr b="1" i="0" lang="es-ES" sz="3400" u="none" cap="none" strike="noStrike">
                <a:solidFill>
                  <a:srgbClr val="FFFEFD"/>
                </a:solidFill>
                <a:latin typeface="Avenir"/>
                <a:ea typeface="Avenir"/>
                <a:cs typeface="Avenir"/>
                <a:sym typeface="Avenir"/>
              </a:rPr>
              <a:t>BETPLAY</a:t>
            </a:r>
            <a:endParaRPr b="1" i="0" sz="3400" u="none" cap="none" strike="noStrike">
              <a:solidFill>
                <a:srgbClr val="FFFEFD"/>
              </a:solidFill>
              <a:latin typeface="Calibri"/>
              <a:ea typeface="Calibri"/>
              <a:cs typeface="Calibri"/>
              <a:sym typeface="Calibri"/>
            </a:endParaRPr>
          </a:p>
        </p:txBody>
      </p:sp>
      <p:pic>
        <p:nvPicPr>
          <p:cNvPr descr="Anotación de fútbol con el balón entrando al arco por el ángulo superior  derecho - Iconos gratis de deportes" id="309" name="Google Shape;309;p8"/>
          <p:cNvPicPr preferRelativeResize="0"/>
          <p:nvPr/>
        </p:nvPicPr>
        <p:blipFill rotWithShape="1">
          <a:blip r:embed="rId5">
            <a:alphaModFix/>
          </a:blip>
          <a:srcRect b="0" l="0" r="0" t="0"/>
          <a:stretch/>
        </p:blipFill>
        <p:spPr>
          <a:xfrm>
            <a:off x="3683876" y="613590"/>
            <a:ext cx="1277006" cy="1277006"/>
          </a:xfrm>
          <a:prstGeom prst="rect">
            <a:avLst/>
          </a:prstGeom>
          <a:noFill/>
          <a:ln>
            <a:noFill/>
          </a:ln>
        </p:spPr>
      </p:pic>
      <p:sp>
        <p:nvSpPr>
          <p:cNvPr id="310" name="Google Shape;310;p8"/>
          <p:cNvSpPr/>
          <p:nvPr/>
        </p:nvSpPr>
        <p:spPr>
          <a:xfrm>
            <a:off x="2013826" y="2248308"/>
            <a:ext cx="4935000" cy="4125000"/>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1F3763"/>
              </a:buClr>
              <a:buSzPts val="1800"/>
              <a:buFont typeface="Avenir"/>
              <a:buNone/>
            </a:pPr>
            <a:r>
              <a:rPr b="0" i="0" lang="es-ES" sz="2600" u="none" cap="none" strike="noStrike">
                <a:solidFill>
                  <a:srgbClr val="1F3763"/>
                </a:solidFill>
                <a:latin typeface="Avenir"/>
                <a:ea typeface="Avenir"/>
                <a:cs typeface="Avenir"/>
                <a:sym typeface="Avenir"/>
              </a:rPr>
              <a:t>En las afueras del estadio igual tendremos, una recreación del Penalty más representativo de los equipos finalistas de la Liga BetPlay Dimayor, en espacios demarcados, donde las personas que cumplan el reto llevarán un recordatorio de la Liga BetPlay Dimayor.  </a:t>
            </a:r>
            <a:endParaRPr b="0" i="0" sz="2600" u="none" cap="none" strike="noStrike">
              <a:solidFill>
                <a:schemeClr val="dk1"/>
              </a:solidFill>
              <a:latin typeface="Avenir"/>
              <a:ea typeface="Avenir"/>
              <a:cs typeface="Avenir"/>
              <a:sym typeface="Avenir"/>
            </a:endParaRPr>
          </a:p>
        </p:txBody>
      </p:sp>
      <p:pic>
        <p:nvPicPr>
          <p:cNvPr descr="PENALTY.png" id="311" name="Google Shape;311;p8"/>
          <p:cNvPicPr preferRelativeResize="0"/>
          <p:nvPr/>
        </p:nvPicPr>
        <p:blipFill rotWithShape="1">
          <a:blip r:embed="rId6">
            <a:alphaModFix/>
          </a:blip>
          <a:srcRect b="0" l="19954" r="13445" t="0"/>
          <a:stretch/>
        </p:blipFill>
        <p:spPr>
          <a:xfrm>
            <a:off x="7187988" y="1535362"/>
            <a:ext cx="4595700" cy="4600200"/>
          </a:xfrm>
          <a:prstGeom prst="ellipse">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pic>
        <p:nvPicPr>
          <p:cNvPr id="98" name="Google Shape;98;p1"/>
          <p:cNvPicPr preferRelativeResize="0"/>
          <p:nvPr/>
        </p:nvPicPr>
        <p:blipFill rotWithShape="1">
          <a:blip r:embed="rId3">
            <a:alphaModFix/>
          </a:blip>
          <a:srcRect b="0" l="5881" r="0" t="0"/>
          <a:stretch/>
        </p:blipFill>
        <p:spPr>
          <a:xfrm>
            <a:off x="0" y="0"/>
            <a:ext cx="12192000" cy="6858000"/>
          </a:xfrm>
          <a:prstGeom prst="rect">
            <a:avLst/>
          </a:prstGeom>
          <a:noFill/>
          <a:ln>
            <a:noFill/>
          </a:ln>
        </p:spPr>
      </p:pic>
      <p:sp>
        <p:nvSpPr>
          <p:cNvPr id="99" name="Google Shape;99;p1"/>
          <p:cNvSpPr txBox="1"/>
          <p:nvPr/>
        </p:nvSpPr>
        <p:spPr>
          <a:xfrm>
            <a:off x="1314448" y="2084061"/>
            <a:ext cx="4781700" cy="3971100"/>
          </a:xfrm>
          <a:prstGeom prst="rect">
            <a:avLst/>
          </a:prstGeom>
          <a:solidFill>
            <a:srgbClr val="FFFEFD"/>
          </a:solidFill>
          <a:ln cap="flat" cmpd="sng" w="9525">
            <a:solidFill>
              <a:srgbClr val="FFD966"/>
            </a:solidFill>
            <a:prstDash val="dash"/>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0" i="0" lang="es-ES" sz="2800" u="none" cap="none" strike="noStrike">
                <a:solidFill>
                  <a:srgbClr val="002060"/>
                </a:solidFill>
                <a:latin typeface="Avenir"/>
                <a:ea typeface="Avenir"/>
                <a:cs typeface="Avenir"/>
                <a:sym typeface="Avenir"/>
              </a:rPr>
              <a:t>Activación con tres balones gigantes en oriental y tres occidental de 0.90 de diámetro.</a:t>
            </a:r>
            <a:endParaRPr b="0" i="0" sz="1400" u="none" cap="none" strike="noStrike">
              <a:solidFill>
                <a:srgbClr val="000000"/>
              </a:solidFill>
              <a:latin typeface="Avenir"/>
              <a:ea typeface="Avenir"/>
              <a:cs typeface="Avenir"/>
              <a:sym typeface="Avenir"/>
            </a:endParaRPr>
          </a:p>
          <a:p>
            <a:pPr indent="0" lvl="0" marL="0" marR="0" rtl="0" algn="l">
              <a:lnSpc>
                <a:spcPct val="100000"/>
              </a:lnSpc>
              <a:spcBef>
                <a:spcPts val="0"/>
              </a:spcBef>
              <a:spcAft>
                <a:spcPts val="0"/>
              </a:spcAft>
              <a:buClr>
                <a:srgbClr val="000000"/>
              </a:buClr>
              <a:buSzPts val="2800"/>
              <a:buFont typeface="Arial"/>
              <a:buNone/>
            </a:pPr>
            <a:br>
              <a:rPr b="0" i="0" lang="es-ES" sz="2800" u="none" cap="none" strike="noStrike">
                <a:solidFill>
                  <a:srgbClr val="002060"/>
                </a:solidFill>
                <a:latin typeface="Avenir"/>
                <a:ea typeface="Avenir"/>
                <a:cs typeface="Avenir"/>
                <a:sym typeface="Avenir"/>
              </a:rPr>
            </a:br>
            <a:r>
              <a:rPr b="0" i="0" lang="es-ES" sz="2800" u="none" cap="none" strike="noStrike">
                <a:solidFill>
                  <a:srgbClr val="002060"/>
                </a:solidFill>
                <a:latin typeface="Avenir"/>
                <a:ea typeface="Avenir"/>
                <a:cs typeface="Avenir"/>
                <a:sym typeface="Avenir"/>
              </a:rPr>
              <a:t>Se haría en la previa del juego y en el entretiempo y se tendría un total de 5 logísticos para la operación.</a:t>
            </a:r>
            <a:endParaRPr b="0" i="0" sz="1400" u="none" cap="none" strike="noStrike">
              <a:solidFill>
                <a:srgbClr val="000000"/>
              </a:solidFill>
              <a:latin typeface="Avenir"/>
              <a:ea typeface="Avenir"/>
              <a:cs typeface="Avenir"/>
              <a:sym typeface="Avenir"/>
            </a:endParaRPr>
          </a:p>
        </p:txBody>
      </p:sp>
      <p:pic>
        <p:nvPicPr>
          <p:cNvPr id="100" name="Google Shape;100;p1"/>
          <p:cNvPicPr preferRelativeResize="0"/>
          <p:nvPr/>
        </p:nvPicPr>
        <p:blipFill rotWithShape="1">
          <a:blip r:embed="rId4">
            <a:alphaModFix/>
          </a:blip>
          <a:srcRect b="30641" l="21160" r="45481" t="22029"/>
          <a:stretch/>
        </p:blipFill>
        <p:spPr>
          <a:xfrm>
            <a:off x="6381525" y="846150"/>
            <a:ext cx="5492100" cy="5506200"/>
          </a:xfrm>
          <a:prstGeom prst="flowChartConnector">
            <a:avLst/>
          </a:prstGeom>
          <a:noFill/>
          <a:ln>
            <a:noFill/>
          </a:ln>
        </p:spPr>
      </p:pic>
      <p:sp>
        <p:nvSpPr>
          <p:cNvPr id="101" name="Google Shape;101;p1"/>
          <p:cNvSpPr txBox="1"/>
          <p:nvPr/>
        </p:nvSpPr>
        <p:spPr>
          <a:xfrm>
            <a:off x="362975" y="719325"/>
            <a:ext cx="4781700" cy="1200600"/>
          </a:xfrm>
          <a:prstGeom prst="rect">
            <a:avLst/>
          </a:prstGeom>
          <a:solidFill>
            <a:srgbClr val="0B296E"/>
          </a:solidFill>
          <a:ln>
            <a:noFill/>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3600"/>
              <a:buFont typeface="Arial"/>
              <a:buNone/>
            </a:pPr>
            <a:r>
              <a:rPr b="1" i="0" lang="es-ES" sz="3600" u="none" cap="none" strike="noStrike">
                <a:solidFill>
                  <a:srgbClr val="F6C618"/>
                </a:solidFill>
                <a:latin typeface="Avenir"/>
                <a:ea typeface="Avenir"/>
                <a:cs typeface="Avenir"/>
                <a:sym typeface="Avenir"/>
              </a:rPr>
              <a:t>BALÓN GIGANTE</a:t>
            </a:r>
            <a:endParaRPr b="1" i="0" sz="3600" u="none" cap="none" strike="noStrike">
              <a:solidFill>
                <a:srgbClr val="F6C618"/>
              </a:solidFill>
              <a:latin typeface="Avenir"/>
              <a:ea typeface="Avenir"/>
              <a:cs typeface="Avenir"/>
              <a:sym typeface="Avenir"/>
            </a:endParaRPr>
          </a:p>
          <a:p>
            <a:pPr indent="0" lvl="0" marL="0" marR="0" rtl="0" algn="just">
              <a:lnSpc>
                <a:spcPct val="100000"/>
              </a:lnSpc>
              <a:spcBef>
                <a:spcPts val="0"/>
              </a:spcBef>
              <a:spcAft>
                <a:spcPts val="0"/>
              </a:spcAft>
              <a:buClr>
                <a:srgbClr val="000000"/>
              </a:buClr>
              <a:buSzPts val="3600"/>
              <a:buFont typeface="Arial"/>
              <a:buNone/>
            </a:pPr>
            <a:r>
              <a:rPr b="1" i="0" lang="es-ES" sz="3600" u="none" cap="none" strike="noStrike">
                <a:solidFill>
                  <a:schemeClr val="lt1"/>
                </a:solidFill>
                <a:latin typeface="Avenir"/>
                <a:ea typeface="Avenir"/>
                <a:cs typeface="Avenir"/>
                <a:sym typeface="Avenir"/>
              </a:rPr>
              <a:t>BetPlay</a:t>
            </a:r>
            <a:endParaRPr b="1" i="0" sz="3600" u="none" cap="none" strike="noStrike">
              <a:solidFill>
                <a:schemeClr val="lt1"/>
              </a:solidFill>
              <a:latin typeface="Avenir"/>
              <a:ea typeface="Avenir"/>
              <a:cs typeface="Avenir"/>
              <a:sym typeface="Aveni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pic>
        <p:nvPicPr>
          <p:cNvPr id="106" name="Google Shape;106;p2"/>
          <p:cNvPicPr preferRelativeResize="0"/>
          <p:nvPr/>
        </p:nvPicPr>
        <p:blipFill rotWithShape="1">
          <a:blip r:embed="rId3">
            <a:alphaModFix/>
          </a:blip>
          <a:srcRect b="61092" l="0" r="22257" t="0"/>
          <a:stretch/>
        </p:blipFill>
        <p:spPr>
          <a:xfrm rot="10800000">
            <a:off x="4391452" y="0"/>
            <a:ext cx="2728833" cy="3138055"/>
          </a:xfrm>
          <a:prstGeom prst="rect">
            <a:avLst/>
          </a:prstGeom>
          <a:noFill/>
          <a:ln>
            <a:noFill/>
          </a:ln>
        </p:spPr>
      </p:pic>
      <p:sp>
        <p:nvSpPr>
          <p:cNvPr id="107" name="Google Shape;107;p2"/>
          <p:cNvSpPr/>
          <p:nvPr/>
        </p:nvSpPr>
        <p:spPr>
          <a:xfrm>
            <a:off x="1500922" y="0"/>
            <a:ext cx="216568" cy="6858000"/>
          </a:xfrm>
          <a:prstGeom prst="rect">
            <a:avLst/>
          </a:prstGeom>
          <a:solidFill>
            <a:srgbClr val="F3C41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08" name="Google Shape;108;p2"/>
          <p:cNvPicPr preferRelativeResize="0"/>
          <p:nvPr/>
        </p:nvPicPr>
        <p:blipFill rotWithShape="1">
          <a:blip r:embed="rId4">
            <a:alphaModFix/>
          </a:blip>
          <a:srcRect b="0" l="0" r="0" t="0"/>
          <a:stretch/>
        </p:blipFill>
        <p:spPr>
          <a:xfrm>
            <a:off x="0" y="0"/>
            <a:ext cx="1612864" cy="6858000"/>
          </a:xfrm>
          <a:prstGeom prst="rect">
            <a:avLst/>
          </a:prstGeom>
          <a:noFill/>
          <a:ln>
            <a:noFill/>
          </a:ln>
        </p:spPr>
      </p:pic>
      <p:sp>
        <p:nvSpPr>
          <p:cNvPr id="109" name="Google Shape;109;p2"/>
          <p:cNvSpPr/>
          <p:nvPr/>
        </p:nvSpPr>
        <p:spPr>
          <a:xfrm>
            <a:off x="853120" y="669182"/>
            <a:ext cx="5509580" cy="1314970"/>
          </a:xfrm>
          <a:prstGeom prst="roundRect">
            <a:avLst>
              <a:gd fmla="val 16667" name="adj"/>
            </a:avLst>
          </a:prstGeom>
          <a:solidFill>
            <a:srgbClr val="0B29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10" name="Google Shape;110;p2"/>
          <p:cNvSpPr/>
          <p:nvPr/>
        </p:nvSpPr>
        <p:spPr>
          <a:xfrm>
            <a:off x="853163" y="806564"/>
            <a:ext cx="5509500" cy="1024800"/>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3400"/>
              <a:buFont typeface="Arial"/>
              <a:buNone/>
            </a:pPr>
            <a:r>
              <a:rPr b="0" i="0" lang="es-ES" sz="3400" u="none" cap="none" strike="noStrike">
                <a:solidFill>
                  <a:srgbClr val="F3C419"/>
                </a:solidFill>
                <a:latin typeface="Avenir"/>
                <a:ea typeface="Avenir"/>
                <a:cs typeface="Avenir"/>
                <a:sym typeface="Avenir"/>
              </a:rPr>
              <a:t>BANCA FAN ZONE</a:t>
            </a:r>
            <a:endParaRPr b="0" i="0" sz="3400" u="none" cap="none" strike="noStrike">
              <a:solidFill>
                <a:srgbClr val="000000"/>
              </a:solidFill>
              <a:latin typeface="Avenir"/>
              <a:ea typeface="Avenir"/>
              <a:cs typeface="Avenir"/>
              <a:sym typeface="Avenir"/>
            </a:endParaRPr>
          </a:p>
          <a:p>
            <a:pPr indent="0" lvl="0" marL="0" marR="0" rtl="0" algn="l">
              <a:lnSpc>
                <a:spcPct val="90000"/>
              </a:lnSpc>
              <a:spcBef>
                <a:spcPts val="0"/>
              </a:spcBef>
              <a:spcAft>
                <a:spcPts val="0"/>
              </a:spcAft>
              <a:buClr>
                <a:srgbClr val="000000"/>
              </a:buClr>
              <a:buSzPts val="3400"/>
              <a:buFont typeface="Arial"/>
              <a:buNone/>
            </a:pPr>
            <a:r>
              <a:rPr b="1" i="0" lang="es-ES" sz="3400" u="none" cap="none" strike="noStrike">
                <a:solidFill>
                  <a:schemeClr val="lt1"/>
                </a:solidFill>
                <a:latin typeface="Avenir"/>
                <a:ea typeface="Avenir"/>
                <a:cs typeface="Avenir"/>
                <a:sym typeface="Avenir"/>
              </a:rPr>
              <a:t>BetPlay</a:t>
            </a:r>
            <a:endParaRPr b="1" i="0" sz="3400" u="none" cap="none" strike="noStrike">
              <a:solidFill>
                <a:schemeClr val="lt1"/>
              </a:solidFill>
              <a:latin typeface="Avenir"/>
              <a:ea typeface="Avenir"/>
              <a:cs typeface="Avenir"/>
              <a:sym typeface="Avenir"/>
            </a:endParaRPr>
          </a:p>
        </p:txBody>
      </p:sp>
      <p:pic>
        <p:nvPicPr>
          <p:cNvPr id="111" name="Google Shape;111;p2"/>
          <p:cNvPicPr preferRelativeResize="0"/>
          <p:nvPr/>
        </p:nvPicPr>
        <p:blipFill rotWithShape="1">
          <a:blip r:embed="rId5">
            <a:alphaModFix/>
          </a:blip>
          <a:srcRect b="0" l="0" r="0" t="0"/>
          <a:stretch/>
        </p:blipFill>
        <p:spPr>
          <a:xfrm>
            <a:off x="5090676" y="718800"/>
            <a:ext cx="1200325" cy="1200325"/>
          </a:xfrm>
          <a:prstGeom prst="rect">
            <a:avLst/>
          </a:prstGeom>
          <a:noFill/>
          <a:ln>
            <a:noFill/>
          </a:ln>
        </p:spPr>
      </p:pic>
      <p:pic>
        <p:nvPicPr>
          <p:cNvPr id="112" name="Google Shape;112;p2"/>
          <p:cNvPicPr preferRelativeResize="0"/>
          <p:nvPr/>
        </p:nvPicPr>
        <p:blipFill rotWithShape="1">
          <a:blip r:embed="rId6">
            <a:alphaModFix/>
          </a:blip>
          <a:srcRect b="0" l="0" r="0" t="0"/>
          <a:stretch/>
        </p:blipFill>
        <p:spPr>
          <a:xfrm>
            <a:off x="3489700" y="1992050"/>
            <a:ext cx="6909726" cy="4865950"/>
          </a:xfrm>
          <a:prstGeom prst="rect">
            <a:avLst/>
          </a:prstGeom>
          <a:noFill/>
          <a:ln>
            <a:noFill/>
          </a:ln>
        </p:spPr>
      </p:pic>
      <p:pic>
        <p:nvPicPr>
          <p:cNvPr id="113" name="Google Shape;113;p2"/>
          <p:cNvPicPr preferRelativeResize="0"/>
          <p:nvPr/>
        </p:nvPicPr>
        <p:blipFill rotWithShape="1">
          <a:blip r:embed="rId7">
            <a:alphaModFix/>
          </a:blip>
          <a:srcRect b="0" l="0" r="0" t="0"/>
          <a:stretch/>
        </p:blipFill>
        <p:spPr>
          <a:xfrm>
            <a:off x="3616517" y="2060673"/>
            <a:ext cx="6656096" cy="47287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pic>
        <p:nvPicPr>
          <p:cNvPr id="118" name="Google Shape;118;p3"/>
          <p:cNvPicPr preferRelativeResize="0"/>
          <p:nvPr/>
        </p:nvPicPr>
        <p:blipFill rotWithShape="1">
          <a:blip r:embed="rId3">
            <a:alphaModFix/>
          </a:blip>
          <a:srcRect b="61092" l="0" r="22257" t="0"/>
          <a:stretch/>
        </p:blipFill>
        <p:spPr>
          <a:xfrm rot="10800000">
            <a:off x="4391452" y="0"/>
            <a:ext cx="2728833" cy="3138055"/>
          </a:xfrm>
          <a:prstGeom prst="rect">
            <a:avLst/>
          </a:prstGeom>
          <a:noFill/>
          <a:ln>
            <a:noFill/>
          </a:ln>
        </p:spPr>
      </p:pic>
      <p:sp>
        <p:nvSpPr>
          <p:cNvPr id="119" name="Google Shape;119;p3"/>
          <p:cNvSpPr/>
          <p:nvPr/>
        </p:nvSpPr>
        <p:spPr>
          <a:xfrm>
            <a:off x="1500922" y="0"/>
            <a:ext cx="216568" cy="6858000"/>
          </a:xfrm>
          <a:prstGeom prst="rect">
            <a:avLst/>
          </a:prstGeom>
          <a:solidFill>
            <a:srgbClr val="F3C41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20" name="Google Shape;120;p3"/>
          <p:cNvPicPr preferRelativeResize="0"/>
          <p:nvPr/>
        </p:nvPicPr>
        <p:blipFill rotWithShape="1">
          <a:blip r:embed="rId4">
            <a:alphaModFix/>
          </a:blip>
          <a:srcRect b="0" l="0" r="0" t="0"/>
          <a:stretch/>
        </p:blipFill>
        <p:spPr>
          <a:xfrm>
            <a:off x="0" y="0"/>
            <a:ext cx="1612864" cy="6858000"/>
          </a:xfrm>
          <a:prstGeom prst="rect">
            <a:avLst/>
          </a:prstGeom>
          <a:noFill/>
          <a:ln>
            <a:noFill/>
          </a:ln>
        </p:spPr>
      </p:pic>
      <p:sp>
        <p:nvSpPr>
          <p:cNvPr id="121" name="Google Shape;121;p3"/>
          <p:cNvSpPr txBox="1"/>
          <p:nvPr/>
        </p:nvSpPr>
        <p:spPr>
          <a:xfrm>
            <a:off x="2000899" y="338500"/>
            <a:ext cx="7186800" cy="523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800"/>
              <a:buFont typeface="Arial"/>
              <a:buNone/>
            </a:pPr>
            <a:r>
              <a:rPr b="1" i="0" lang="es-ES" sz="2800" u="none" cap="none" strike="noStrike">
                <a:solidFill>
                  <a:srgbClr val="0C1D49"/>
                </a:solidFill>
                <a:latin typeface="Avenir"/>
                <a:ea typeface="Avenir"/>
                <a:cs typeface="Avenir"/>
                <a:sym typeface="Avenir"/>
              </a:rPr>
              <a:t>BANCA FAN ZONE BetPlay Dimayor</a:t>
            </a:r>
            <a:endParaRPr b="0" i="0" sz="1400" u="none" cap="none" strike="noStrike">
              <a:solidFill>
                <a:srgbClr val="000000"/>
              </a:solidFill>
              <a:latin typeface="Avenir"/>
              <a:ea typeface="Avenir"/>
              <a:cs typeface="Avenir"/>
              <a:sym typeface="Avenir"/>
            </a:endParaRPr>
          </a:p>
        </p:txBody>
      </p:sp>
      <p:sp>
        <p:nvSpPr>
          <p:cNvPr id="122" name="Google Shape;122;p3"/>
          <p:cNvSpPr txBox="1"/>
          <p:nvPr/>
        </p:nvSpPr>
        <p:spPr>
          <a:xfrm>
            <a:off x="2000902" y="1200223"/>
            <a:ext cx="9930600" cy="5325600"/>
          </a:xfrm>
          <a:prstGeom prst="rect">
            <a:avLst/>
          </a:prstGeom>
          <a:noFill/>
          <a:ln>
            <a:noFill/>
          </a:ln>
        </p:spPr>
        <p:txBody>
          <a:bodyPr anchorCtr="0" anchor="t" bIns="45700" lIns="91425" spcFirstLastPara="1" rIns="91425" wrap="square" tIns="45700">
            <a:spAutoFit/>
          </a:bodyPr>
          <a:lstStyle/>
          <a:p>
            <a:pPr indent="-342900" lvl="0" marL="457200" marR="0" rtl="0" algn="just">
              <a:lnSpc>
                <a:spcPct val="115000"/>
              </a:lnSpc>
              <a:spcBef>
                <a:spcPts val="0"/>
              </a:spcBef>
              <a:spcAft>
                <a:spcPts val="0"/>
              </a:spcAft>
              <a:buClr>
                <a:srgbClr val="0C1D49"/>
              </a:buClr>
              <a:buSzPts val="1800"/>
              <a:buFont typeface="Avenir"/>
              <a:buChar char="-"/>
            </a:pPr>
            <a:r>
              <a:rPr b="1" i="0" lang="es-ES" sz="2000" u="none" cap="none" strike="noStrike">
                <a:solidFill>
                  <a:srgbClr val="0C1D49"/>
                </a:solidFill>
                <a:latin typeface="Avenir"/>
                <a:ea typeface="Avenir"/>
                <a:cs typeface="Avenir"/>
                <a:sym typeface="Avenir"/>
              </a:rPr>
              <a:t>Concepto:</a:t>
            </a:r>
            <a:endParaRPr b="1" i="0" sz="2000" u="none" cap="none" strike="noStrike">
              <a:solidFill>
                <a:srgbClr val="0C1D49"/>
              </a:solidFill>
              <a:latin typeface="Avenir"/>
              <a:ea typeface="Avenir"/>
              <a:cs typeface="Avenir"/>
              <a:sym typeface="Avenir"/>
            </a:endParaRPr>
          </a:p>
          <a:p>
            <a:pPr indent="-342900" lvl="0" marL="457200" marR="0" rtl="0" algn="just">
              <a:lnSpc>
                <a:spcPct val="115000"/>
              </a:lnSpc>
              <a:spcBef>
                <a:spcPts val="0"/>
              </a:spcBef>
              <a:spcAft>
                <a:spcPts val="0"/>
              </a:spcAft>
              <a:buClr>
                <a:srgbClr val="0C1D49"/>
              </a:buClr>
              <a:buSzPts val="1800"/>
              <a:buFont typeface="Avenir"/>
              <a:buChar char="-"/>
            </a:pPr>
            <a:r>
              <a:rPr b="0" i="0" lang="es-ES" sz="1800" u="none" cap="none" strike="noStrike">
                <a:solidFill>
                  <a:srgbClr val="0C1D49"/>
                </a:solidFill>
                <a:latin typeface="Avenir"/>
                <a:ea typeface="Avenir"/>
                <a:cs typeface="Avenir"/>
                <a:sym typeface="Avenir"/>
              </a:rPr>
              <a:t>Generamos una experiencia exclusiva a los fanáticos del fútbol profesional mediante un banquillo de experiencia a la altura del césped, a la altura de la cancha y cerca del banco de suplentes del equipo local.</a:t>
            </a:r>
            <a:endParaRPr b="0" i="0" sz="1800" u="none" cap="none" strike="noStrike">
              <a:solidFill>
                <a:srgbClr val="0C1D49"/>
              </a:solidFill>
              <a:latin typeface="Avenir"/>
              <a:ea typeface="Avenir"/>
              <a:cs typeface="Avenir"/>
              <a:sym typeface="Avenir"/>
            </a:endParaRPr>
          </a:p>
          <a:p>
            <a:pPr indent="-342900" lvl="0" marL="457200" marR="0" rtl="0" algn="just">
              <a:lnSpc>
                <a:spcPct val="115000"/>
              </a:lnSpc>
              <a:spcBef>
                <a:spcPts val="0"/>
              </a:spcBef>
              <a:spcAft>
                <a:spcPts val="0"/>
              </a:spcAft>
              <a:buClr>
                <a:srgbClr val="0C1D49"/>
              </a:buClr>
              <a:buSzPts val="1800"/>
              <a:buFont typeface="Avenir"/>
              <a:buChar char="-"/>
            </a:pPr>
            <a:r>
              <a:rPr b="1" i="0" lang="es-ES" sz="2000" u="none" cap="none" strike="noStrike">
                <a:solidFill>
                  <a:srgbClr val="0C1D49"/>
                </a:solidFill>
                <a:latin typeface="Avenir"/>
                <a:ea typeface="Avenir"/>
                <a:cs typeface="Avenir"/>
                <a:sym typeface="Avenir"/>
              </a:rPr>
              <a:t>Mecánica para participar:</a:t>
            </a:r>
            <a:endParaRPr b="1" i="0" sz="2000" u="none" cap="none" strike="noStrike">
              <a:solidFill>
                <a:srgbClr val="0C1D49"/>
              </a:solidFill>
              <a:latin typeface="Avenir"/>
              <a:ea typeface="Avenir"/>
              <a:cs typeface="Avenir"/>
              <a:sym typeface="Avenir"/>
            </a:endParaRPr>
          </a:p>
          <a:p>
            <a:pPr indent="-342900" lvl="0" marL="457200" marR="0" rtl="0" algn="just">
              <a:lnSpc>
                <a:spcPct val="115000"/>
              </a:lnSpc>
              <a:spcBef>
                <a:spcPts val="0"/>
              </a:spcBef>
              <a:spcAft>
                <a:spcPts val="0"/>
              </a:spcAft>
              <a:buClr>
                <a:srgbClr val="0C1D49"/>
              </a:buClr>
              <a:buSzPts val="1800"/>
              <a:buFont typeface="Avenir"/>
              <a:buChar char="-"/>
            </a:pPr>
            <a:r>
              <a:rPr b="0" i="0" lang="es-ES" sz="1800" u="none" cap="none" strike="noStrike">
                <a:solidFill>
                  <a:schemeClr val="dk1"/>
                </a:solidFill>
                <a:latin typeface="Avenir"/>
                <a:ea typeface="Avenir"/>
                <a:cs typeface="Avenir"/>
                <a:sym typeface="Avenir"/>
              </a:rPr>
              <a:t>-</a:t>
            </a:r>
            <a:r>
              <a:rPr b="0" i="0" lang="es-ES" sz="1800" u="none" cap="none" strike="noStrike">
                <a:solidFill>
                  <a:srgbClr val="0C1D49"/>
                </a:solidFill>
                <a:latin typeface="Avenir"/>
                <a:ea typeface="Avenir"/>
                <a:cs typeface="Avenir"/>
                <a:sym typeface="Avenir"/>
              </a:rPr>
              <a:t>Estar registrado en BetPlay.com.co</a:t>
            </a:r>
            <a:endParaRPr b="0" i="0" sz="1800" u="none" cap="none" strike="noStrike">
              <a:solidFill>
                <a:srgbClr val="0C1D49"/>
              </a:solidFill>
              <a:latin typeface="Avenir"/>
              <a:ea typeface="Avenir"/>
              <a:cs typeface="Avenir"/>
              <a:sym typeface="Avenir"/>
            </a:endParaRPr>
          </a:p>
          <a:p>
            <a:pPr indent="-342900" lvl="0" marL="457200" marR="0" rtl="0" algn="just">
              <a:lnSpc>
                <a:spcPct val="115000"/>
              </a:lnSpc>
              <a:spcBef>
                <a:spcPts val="0"/>
              </a:spcBef>
              <a:spcAft>
                <a:spcPts val="0"/>
              </a:spcAft>
              <a:buClr>
                <a:srgbClr val="0C1D49"/>
              </a:buClr>
              <a:buSzPts val="1800"/>
              <a:buFont typeface="Avenir"/>
              <a:buChar char="-"/>
            </a:pPr>
            <a:r>
              <a:rPr b="0" i="0" lang="es-ES" sz="1800" u="none" cap="none" strike="noStrike">
                <a:solidFill>
                  <a:schemeClr val="dk1"/>
                </a:solidFill>
                <a:latin typeface="Avenir"/>
                <a:ea typeface="Avenir"/>
                <a:cs typeface="Avenir"/>
                <a:sym typeface="Avenir"/>
              </a:rPr>
              <a:t>-</a:t>
            </a:r>
            <a:r>
              <a:rPr b="0" i="0" lang="es-ES" sz="1800" u="none" cap="none" strike="noStrike">
                <a:solidFill>
                  <a:srgbClr val="0C1D49"/>
                </a:solidFill>
                <a:latin typeface="Avenir"/>
                <a:ea typeface="Avenir"/>
                <a:cs typeface="Avenir"/>
                <a:sym typeface="Avenir"/>
              </a:rPr>
              <a:t>Apostar en BetPlay.com.co en el periodo de la promoción (se definirá semana a semana).</a:t>
            </a:r>
            <a:endParaRPr b="0" i="0" sz="1800" u="none" cap="none" strike="noStrike">
              <a:solidFill>
                <a:srgbClr val="0C1D49"/>
              </a:solidFill>
              <a:latin typeface="Avenir"/>
              <a:ea typeface="Avenir"/>
              <a:cs typeface="Avenir"/>
              <a:sym typeface="Avenir"/>
            </a:endParaRPr>
          </a:p>
          <a:p>
            <a:pPr indent="-342900" lvl="0" marL="457200" marR="0" rtl="0" algn="just">
              <a:lnSpc>
                <a:spcPct val="115000"/>
              </a:lnSpc>
              <a:spcBef>
                <a:spcPts val="0"/>
              </a:spcBef>
              <a:spcAft>
                <a:spcPts val="0"/>
              </a:spcAft>
              <a:buClr>
                <a:srgbClr val="0C1D49"/>
              </a:buClr>
              <a:buSzPts val="1800"/>
              <a:buFont typeface="Avenir"/>
              <a:buChar char="-"/>
            </a:pPr>
            <a:r>
              <a:rPr b="0" i="0" lang="es-ES" sz="1800" u="none" cap="none" strike="noStrike">
                <a:solidFill>
                  <a:schemeClr val="dk1"/>
                </a:solidFill>
                <a:latin typeface="Avenir"/>
                <a:ea typeface="Avenir"/>
                <a:cs typeface="Avenir"/>
                <a:sym typeface="Avenir"/>
              </a:rPr>
              <a:t>-</a:t>
            </a:r>
            <a:r>
              <a:rPr b="0" i="0" lang="es-ES" sz="1800" u="none" cap="none" strike="noStrike">
                <a:solidFill>
                  <a:srgbClr val="0C1D49"/>
                </a:solidFill>
                <a:latin typeface="Avenir"/>
                <a:ea typeface="Avenir"/>
                <a:cs typeface="Avenir"/>
                <a:sym typeface="Avenir"/>
              </a:rPr>
              <a:t>Los ganadores se escogen mediante sorteo previo al día de la experiencia.</a:t>
            </a:r>
            <a:endParaRPr b="0" i="0" sz="1800" u="none" cap="none" strike="noStrike">
              <a:solidFill>
                <a:srgbClr val="0C1D49"/>
              </a:solidFill>
              <a:latin typeface="Avenir"/>
              <a:ea typeface="Avenir"/>
              <a:cs typeface="Avenir"/>
              <a:sym typeface="Avenir"/>
            </a:endParaRPr>
          </a:p>
          <a:p>
            <a:pPr indent="-342900" lvl="0" marL="457200" marR="0" rtl="0" algn="just">
              <a:lnSpc>
                <a:spcPct val="115000"/>
              </a:lnSpc>
              <a:spcBef>
                <a:spcPts val="0"/>
              </a:spcBef>
              <a:spcAft>
                <a:spcPts val="0"/>
              </a:spcAft>
              <a:buClr>
                <a:srgbClr val="0C1D49"/>
              </a:buClr>
              <a:buSzPts val="1800"/>
              <a:buFont typeface="Avenir"/>
              <a:buChar char="-"/>
            </a:pPr>
            <a:r>
              <a:rPr b="0" i="0" lang="es-ES" sz="1800" u="none" cap="none" strike="noStrike">
                <a:solidFill>
                  <a:schemeClr val="dk1"/>
                </a:solidFill>
                <a:latin typeface="Avenir"/>
                <a:ea typeface="Avenir"/>
                <a:cs typeface="Avenir"/>
                <a:sym typeface="Avenir"/>
              </a:rPr>
              <a:t>-</a:t>
            </a:r>
            <a:r>
              <a:rPr b="0" i="0" lang="es-ES" sz="1800" u="none" cap="none" strike="noStrike">
                <a:solidFill>
                  <a:srgbClr val="0C1D49"/>
                </a:solidFill>
                <a:latin typeface="Avenir"/>
                <a:ea typeface="Avenir"/>
                <a:cs typeface="Avenir"/>
                <a:sym typeface="Avenir"/>
              </a:rPr>
              <a:t>Serán 3 ganadores y cada uno podrá llevar a un acompañante.</a:t>
            </a:r>
            <a:endParaRPr b="0" i="0" sz="1800" u="none" cap="none" strike="noStrike">
              <a:solidFill>
                <a:srgbClr val="0C1D49"/>
              </a:solidFill>
              <a:latin typeface="Avenir"/>
              <a:ea typeface="Avenir"/>
              <a:cs typeface="Avenir"/>
              <a:sym typeface="Avenir"/>
            </a:endParaRPr>
          </a:p>
          <a:p>
            <a:pPr indent="-342900" lvl="0" marL="457200" marR="0" rtl="0" algn="l">
              <a:lnSpc>
                <a:spcPct val="115000"/>
              </a:lnSpc>
              <a:spcBef>
                <a:spcPts val="0"/>
              </a:spcBef>
              <a:spcAft>
                <a:spcPts val="0"/>
              </a:spcAft>
              <a:buClr>
                <a:srgbClr val="0C1D49"/>
              </a:buClr>
              <a:buSzPts val="1800"/>
              <a:buFont typeface="Avenir"/>
              <a:buChar char="-"/>
            </a:pPr>
            <a:r>
              <a:rPr b="1" i="0" lang="es-ES" sz="2000" u="none" cap="none" strike="noStrike">
                <a:solidFill>
                  <a:srgbClr val="0C1D49"/>
                </a:solidFill>
                <a:latin typeface="Avenir"/>
                <a:ea typeface="Avenir"/>
                <a:cs typeface="Avenir"/>
                <a:sym typeface="Avenir"/>
              </a:rPr>
              <a:t>Características del banquillo:</a:t>
            </a:r>
            <a:endParaRPr b="1" i="0" sz="2000" u="none" cap="none" strike="noStrike">
              <a:solidFill>
                <a:srgbClr val="0C1D49"/>
              </a:solidFill>
              <a:latin typeface="Avenir"/>
              <a:ea typeface="Avenir"/>
              <a:cs typeface="Avenir"/>
              <a:sym typeface="Avenir"/>
            </a:endParaRPr>
          </a:p>
          <a:p>
            <a:pPr indent="-342900" lvl="0" marL="457200" marR="0" rtl="0" algn="just">
              <a:lnSpc>
                <a:spcPct val="115000"/>
              </a:lnSpc>
              <a:spcBef>
                <a:spcPts val="0"/>
              </a:spcBef>
              <a:spcAft>
                <a:spcPts val="0"/>
              </a:spcAft>
              <a:buClr>
                <a:srgbClr val="0C1D49"/>
              </a:buClr>
              <a:buSzPts val="1800"/>
              <a:buFont typeface="Avenir"/>
              <a:buChar char="-"/>
            </a:pPr>
            <a:r>
              <a:rPr b="0" i="0" lang="es-ES" sz="1800" u="none" cap="none" strike="noStrike">
                <a:solidFill>
                  <a:schemeClr val="dk1"/>
                </a:solidFill>
                <a:latin typeface="Avenir"/>
                <a:ea typeface="Avenir"/>
                <a:cs typeface="Avenir"/>
                <a:sym typeface="Avenir"/>
              </a:rPr>
              <a:t>-</a:t>
            </a:r>
            <a:r>
              <a:rPr b="0" i="0" lang="es-ES" sz="1800" u="none" cap="none" strike="noStrike">
                <a:solidFill>
                  <a:srgbClr val="0C1D49"/>
                </a:solidFill>
                <a:latin typeface="Avenir"/>
                <a:ea typeface="Avenir"/>
                <a:cs typeface="Avenir"/>
                <a:sym typeface="Avenir"/>
              </a:rPr>
              <a:t>El banquillo es modular y se divide en tres partes, cada parte podrá albergar a 2 personas, de los cuales serán 1 ganador y un acompañante.</a:t>
            </a:r>
            <a:endParaRPr b="0" i="0" sz="1800" u="none" cap="none" strike="noStrike">
              <a:solidFill>
                <a:srgbClr val="0C1D49"/>
              </a:solidFill>
              <a:latin typeface="Avenir"/>
              <a:ea typeface="Avenir"/>
              <a:cs typeface="Avenir"/>
              <a:sym typeface="Avenir"/>
            </a:endParaRPr>
          </a:p>
          <a:p>
            <a:pPr indent="-342900" lvl="0" marL="457200" marR="0" rtl="0" algn="just">
              <a:lnSpc>
                <a:spcPct val="115000"/>
              </a:lnSpc>
              <a:spcBef>
                <a:spcPts val="0"/>
              </a:spcBef>
              <a:spcAft>
                <a:spcPts val="0"/>
              </a:spcAft>
              <a:buClr>
                <a:srgbClr val="0C1D49"/>
              </a:buClr>
              <a:buSzPts val="1800"/>
              <a:buFont typeface="Avenir"/>
              <a:buChar char="-"/>
            </a:pPr>
            <a:r>
              <a:rPr b="0" i="0" lang="es-ES" sz="1800" u="none" cap="none" strike="noStrike">
                <a:solidFill>
                  <a:schemeClr val="dk1"/>
                </a:solidFill>
                <a:latin typeface="Avenir"/>
                <a:ea typeface="Avenir"/>
                <a:cs typeface="Avenir"/>
                <a:sym typeface="Avenir"/>
              </a:rPr>
              <a:t>-</a:t>
            </a:r>
            <a:r>
              <a:rPr b="0" i="0" lang="es-ES" sz="1800" u="none" cap="none" strike="noStrike">
                <a:solidFill>
                  <a:srgbClr val="0C1D49"/>
                </a:solidFill>
                <a:latin typeface="Avenir"/>
                <a:ea typeface="Avenir"/>
                <a:cs typeface="Avenir"/>
                <a:sym typeface="Avenir"/>
              </a:rPr>
              <a:t>Medidas de 4,50 mtrs ancho x 2,10 mtrs alto x 1,80 mtrs profundidad.</a:t>
            </a:r>
            <a:endParaRPr b="0" i="0" sz="1800" u="none" cap="none" strike="noStrike">
              <a:solidFill>
                <a:srgbClr val="0C1D49"/>
              </a:solidFill>
              <a:latin typeface="Avenir"/>
              <a:ea typeface="Avenir"/>
              <a:cs typeface="Avenir"/>
              <a:sym typeface="Avenir"/>
            </a:endParaRPr>
          </a:p>
          <a:p>
            <a:pPr indent="-342900" lvl="0" marL="457200" marR="0" rtl="0" algn="just">
              <a:lnSpc>
                <a:spcPct val="115000"/>
              </a:lnSpc>
              <a:spcBef>
                <a:spcPts val="0"/>
              </a:spcBef>
              <a:spcAft>
                <a:spcPts val="0"/>
              </a:spcAft>
              <a:buClr>
                <a:srgbClr val="0C1D49"/>
              </a:buClr>
              <a:buSzPts val="1800"/>
              <a:buFont typeface="Avenir"/>
              <a:buChar char="-"/>
            </a:pPr>
            <a:r>
              <a:rPr b="1" i="0" lang="es-ES" sz="2000" u="none" cap="none" strike="noStrike">
                <a:solidFill>
                  <a:srgbClr val="0C1D49"/>
                </a:solidFill>
                <a:latin typeface="Avenir"/>
                <a:ea typeface="Avenir"/>
                <a:cs typeface="Avenir"/>
                <a:sym typeface="Avenir"/>
              </a:rPr>
              <a:t>Logística:</a:t>
            </a:r>
            <a:endParaRPr b="1" i="0" sz="2000" u="none" cap="none" strike="noStrike">
              <a:solidFill>
                <a:srgbClr val="0C1D49"/>
              </a:solidFill>
              <a:latin typeface="Avenir"/>
              <a:ea typeface="Avenir"/>
              <a:cs typeface="Avenir"/>
              <a:sym typeface="Avenir"/>
            </a:endParaRPr>
          </a:p>
          <a:p>
            <a:pPr indent="-342900" lvl="0" marL="457200" marR="0" rtl="0" algn="just">
              <a:lnSpc>
                <a:spcPct val="115000"/>
              </a:lnSpc>
              <a:spcBef>
                <a:spcPts val="0"/>
              </a:spcBef>
              <a:spcAft>
                <a:spcPts val="0"/>
              </a:spcAft>
              <a:buClr>
                <a:srgbClr val="0C1D49"/>
              </a:buClr>
              <a:buSzPts val="1800"/>
              <a:buFont typeface="Avenir"/>
              <a:buChar char="-"/>
            </a:pPr>
            <a:r>
              <a:rPr b="0" i="0" lang="es-ES" sz="2000" u="none" cap="none" strike="noStrike">
                <a:solidFill>
                  <a:srgbClr val="0C1D49"/>
                </a:solidFill>
                <a:latin typeface="Avenir"/>
                <a:ea typeface="Avenir"/>
                <a:cs typeface="Avenir"/>
                <a:sym typeface="Avenir"/>
              </a:rPr>
              <a:t>-  </a:t>
            </a:r>
            <a:r>
              <a:rPr b="0" i="0" lang="es-ES" sz="1800" u="none" cap="none" strike="noStrike">
                <a:solidFill>
                  <a:srgbClr val="0C1D49"/>
                </a:solidFill>
                <a:latin typeface="Avenir"/>
                <a:ea typeface="Avenir"/>
                <a:cs typeface="Avenir"/>
                <a:sym typeface="Avenir"/>
              </a:rPr>
              <a:t>Contará con la asistencia de 1 persona de Creare y 2 asesores de servicios BetPlay.</a:t>
            </a:r>
            <a:endParaRPr b="0" i="0" sz="1800" u="none" cap="none" strike="noStrike">
              <a:solidFill>
                <a:srgbClr val="0C1D49"/>
              </a:solidFill>
              <a:latin typeface="Avenir"/>
              <a:ea typeface="Avenir"/>
              <a:cs typeface="Avenir"/>
              <a:sym typeface="Avenir"/>
            </a:endParaRPr>
          </a:p>
          <a:p>
            <a:pPr indent="-342900" lvl="0" marL="457200" marR="0" rtl="0" algn="l">
              <a:lnSpc>
                <a:spcPct val="115000"/>
              </a:lnSpc>
              <a:spcBef>
                <a:spcPts val="0"/>
              </a:spcBef>
              <a:spcAft>
                <a:spcPts val="0"/>
              </a:spcAft>
              <a:buClr>
                <a:srgbClr val="0C1D49"/>
              </a:buClr>
              <a:buSzPts val="1800"/>
              <a:buFont typeface="Avenir"/>
              <a:buChar char="-"/>
            </a:pPr>
            <a:r>
              <a:rPr b="0" i="0" lang="es-ES" sz="1800" u="none" cap="none" strike="noStrike">
                <a:solidFill>
                  <a:schemeClr val="dk1"/>
                </a:solidFill>
                <a:latin typeface="Avenir"/>
                <a:ea typeface="Avenir"/>
                <a:cs typeface="Avenir"/>
                <a:sym typeface="Avenir"/>
              </a:rPr>
              <a:t>-</a:t>
            </a:r>
            <a:r>
              <a:rPr b="0" i="0" lang="es-ES" sz="1800" u="none" cap="none" strike="noStrike">
                <a:solidFill>
                  <a:srgbClr val="0C1D49"/>
                </a:solidFill>
                <a:latin typeface="Avenir"/>
                <a:ea typeface="Avenir"/>
                <a:cs typeface="Avenir"/>
                <a:sym typeface="Avenir"/>
              </a:rPr>
              <a:t>Los invitados recibirán refrigerios.</a:t>
            </a:r>
            <a:endParaRPr b="1" i="0" sz="2000" u="none" cap="none" strike="noStrike">
              <a:solidFill>
                <a:srgbClr val="0C1D49"/>
              </a:solidFill>
              <a:latin typeface="Avenir"/>
              <a:ea typeface="Avenir"/>
              <a:cs typeface="Avenir"/>
              <a:sym typeface="Aveni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pic>
        <p:nvPicPr>
          <p:cNvPr id="127" name="Google Shape;127;p4"/>
          <p:cNvPicPr preferRelativeResize="0"/>
          <p:nvPr/>
        </p:nvPicPr>
        <p:blipFill rotWithShape="1">
          <a:blip r:embed="rId3">
            <a:alphaModFix/>
          </a:blip>
          <a:srcRect b="0" l="5881" r="0" t="0"/>
          <a:stretch/>
        </p:blipFill>
        <p:spPr>
          <a:xfrm>
            <a:off x="0" y="0"/>
            <a:ext cx="12191999" cy="6858000"/>
          </a:xfrm>
          <a:prstGeom prst="rect">
            <a:avLst/>
          </a:prstGeom>
          <a:noFill/>
          <a:ln>
            <a:noFill/>
          </a:ln>
        </p:spPr>
      </p:pic>
      <p:sp>
        <p:nvSpPr>
          <p:cNvPr id="128" name="Google Shape;128;p4"/>
          <p:cNvSpPr txBox="1"/>
          <p:nvPr/>
        </p:nvSpPr>
        <p:spPr>
          <a:xfrm>
            <a:off x="1143050" y="2084050"/>
            <a:ext cx="5596200" cy="4802400"/>
          </a:xfrm>
          <a:prstGeom prst="rect">
            <a:avLst/>
          </a:prstGeom>
          <a:solidFill>
            <a:srgbClr val="FFFEFD"/>
          </a:solidFill>
          <a:ln cap="flat" cmpd="sng" w="9525">
            <a:solidFill>
              <a:srgbClr val="FFD966"/>
            </a:solidFill>
            <a:prstDash val="dash"/>
            <a:round/>
            <a:headEnd len="sm" w="sm" type="none"/>
            <a:tailEnd len="sm" w="sm" type="none"/>
          </a:ln>
        </p:spPr>
        <p:txBody>
          <a:bodyPr anchorCtr="0" anchor="t" bIns="45700" lIns="91425" spcFirstLastPara="1" rIns="91425" wrap="square" tIns="45700">
            <a:spAutoFit/>
          </a:bodyPr>
          <a:lstStyle/>
          <a:p>
            <a:pPr indent="0" lvl="0" marL="0" marR="0" rtl="0" algn="just">
              <a:lnSpc>
                <a:spcPct val="100000"/>
              </a:lnSpc>
              <a:spcBef>
                <a:spcPts val="0"/>
              </a:spcBef>
              <a:spcAft>
                <a:spcPts val="0"/>
              </a:spcAft>
              <a:buClr>
                <a:srgbClr val="000000"/>
              </a:buClr>
              <a:buSzPts val="1800"/>
              <a:buFont typeface="Arial"/>
              <a:buNone/>
            </a:pPr>
            <a:r>
              <a:rPr b="0" i="0" lang="es-ES" sz="1800" u="none" cap="none" strike="noStrike">
                <a:solidFill>
                  <a:srgbClr val="002060"/>
                </a:solidFill>
                <a:latin typeface="Avenir"/>
                <a:ea typeface="Avenir"/>
                <a:cs typeface="Avenir"/>
                <a:sym typeface="Avenir"/>
              </a:rPr>
              <a:t>Tendremos 4 balones inflables de 90m de diámetro con branding de la marca, 4 banderas tipo vel para definirlos arcos y 4 vallas de 6x1 para demarcar el área de juego de 12m x 5m, la cual irá en la mitad del campo en donde se ubican la bandera centro de cancha de BetPlay.</a:t>
            </a:r>
            <a:endParaRPr b="0" i="0" sz="1400" u="none" cap="none" strike="noStrike">
              <a:solidFill>
                <a:srgbClr val="000000"/>
              </a:solidFill>
              <a:latin typeface="Avenir"/>
              <a:ea typeface="Avenir"/>
              <a:cs typeface="Avenir"/>
              <a:sym typeface="Avenir"/>
            </a:endParaRPr>
          </a:p>
          <a:p>
            <a:pPr indent="0" lvl="0" marL="0" marR="0" rtl="0" algn="just">
              <a:lnSpc>
                <a:spcPct val="100000"/>
              </a:lnSpc>
              <a:spcBef>
                <a:spcPts val="0"/>
              </a:spcBef>
              <a:spcAft>
                <a:spcPts val="0"/>
              </a:spcAft>
              <a:buClr>
                <a:srgbClr val="000000"/>
              </a:buClr>
              <a:buSzPts val="1800"/>
              <a:buFont typeface="Arial"/>
              <a:buNone/>
            </a:pPr>
            <a:r>
              <a:rPr b="0" i="0" lang="es-ES" sz="1800" u="none" cap="none" strike="noStrike">
                <a:solidFill>
                  <a:srgbClr val="002060"/>
                </a:solidFill>
                <a:latin typeface="Avenir"/>
                <a:ea typeface="Avenir"/>
                <a:cs typeface="Avenir"/>
                <a:sym typeface="Avenir"/>
              </a:rPr>
              <a:t>La actividad se haría en el entretiempo del partido: </a:t>
            </a:r>
            <a:endParaRPr b="0" i="0" sz="1400" u="none" cap="none" strike="noStrike">
              <a:solidFill>
                <a:srgbClr val="000000"/>
              </a:solidFill>
              <a:latin typeface="Avenir"/>
              <a:ea typeface="Avenir"/>
              <a:cs typeface="Avenir"/>
              <a:sym typeface="Avenir"/>
            </a:endParaRPr>
          </a:p>
          <a:p>
            <a:pPr indent="0" lvl="0" marL="0" marR="0" rtl="0" algn="just">
              <a:lnSpc>
                <a:spcPct val="100000"/>
              </a:lnSpc>
              <a:spcBef>
                <a:spcPts val="0"/>
              </a:spcBef>
              <a:spcAft>
                <a:spcPts val="0"/>
              </a:spcAft>
              <a:buClr>
                <a:srgbClr val="000000"/>
              </a:buClr>
              <a:buSzPts val="1800"/>
              <a:buFont typeface="Arial"/>
              <a:buNone/>
            </a:pPr>
            <a:r>
              <a:t/>
            </a:r>
            <a:endParaRPr b="0" i="0" sz="1800" u="none" cap="none" strike="noStrike">
              <a:solidFill>
                <a:srgbClr val="002060"/>
              </a:solidFill>
              <a:latin typeface="Avenir"/>
              <a:ea typeface="Avenir"/>
              <a:cs typeface="Avenir"/>
              <a:sym typeface="Avenir"/>
            </a:endParaRPr>
          </a:p>
          <a:p>
            <a:pPr indent="0" lvl="0" marL="0" marR="0" rtl="0" algn="just">
              <a:lnSpc>
                <a:spcPct val="100000"/>
              </a:lnSpc>
              <a:spcBef>
                <a:spcPts val="0"/>
              </a:spcBef>
              <a:spcAft>
                <a:spcPts val="0"/>
              </a:spcAft>
              <a:buClr>
                <a:srgbClr val="000000"/>
              </a:buClr>
              <a:buSzPts val="1800"/>
              <a:buFont typeface="Arial"/>
              <a:buNone/>
            </a:pPr>
            <a:r>
              <a:rPr b="1" i="0" lang="es-ES" sz="1800" u="none" cap="none" strike="noStrike">
                <a:solidFill>
                  <a:srgbClr val="002060"/>
                </a:solidFill>
                <a:latin typeface="Avenir"/>
                <a:ea typeface="Avenir"/>
                <a:cs typeface="Avenir"/>
                <a:sym typeface="Avenir"/>
              </a:rPr>
              <a:t>Duración: </a:t>
            </a:r>
            <a:r>
              <a:rPr b="0" i="0" lang="es-ES" sz="1800" u="none" cap="none" strike="noStrike">
                <a:solidFill>
                  <a:srgbClr val="002060"/>
                </a:solidFill>
                <a:latin typeface="Avenir"/>
                <a:ea typeface="Avenir"/>
                <a:cs typeface="Avenir"/>
                <a:sym typeface="Avenir"/>
              </a:rPr>
              <a:t>14 minutos (6 minutos de juego y luego 6 minutos entregando premios)</a:t>
            </a:r>
            <a:endParaRPr b="0" i="0" sz="1400" u="none" cap="none" strike="noStrike">
              <a:solidFill>
                <a:srgbClr val="000000"/>
              </a:solidFill>
              <a:latin typeface="Avenir"/>
              <a:ea typeface="Avenir"/>
              <a:cs typeface="Avenir"/>
              <a:sym typeface="Avenir"/>
            </a:endParaRPr>
          </a:p>
          <a:p>
            <a:pPr indent="0" lvl="0" marL="0" marR="0" rtl="0" algn="just">
              <a:lnSpc>
                <a:spcPct val="100000"/>
              </a:lnSpc>
              <a:spcBef>
                <a:spcPts val="0"/>
              </a:spcBef>
              <a:spcAft>
                <a:spcPts val="0"/>
              </a:spcAft>
              <a:buClr>
                <a:srgbClr val="000000"/>
              </a:buClr>
              <a:buSzPts val="1800"/>
              <a:buFont typeface="Arial"/>
              <a:buNone/>
            </a:pPr>
            <a:r>
              <a:rPr b="1" i="0" lang="es-ES" sz="1800" u="none" cap="none" strike="noStrike">
                <a:solidFill>
                  <a:srgbClr val="002060"/>
                </a:solidFill>
                <a:latin typeface="Avenir"/>
                <a:ea typeface="Avenir"/>
                <a:cs typeface="Avenir"/>
                <a:sym typeface="Avenir"/>
              </a:rPr>
              <a:t>Participantes: </a:t>
            </a:r>
            <a:r>
              <a:rPr b="0" i="0" lang="es-ES" sz="1800" u="none" cap="none" strike="noStrike">
                <a:solidFill>
                  <a:srgbClr val="002060"/>
                </a:solidFill>
                <a:latin typeface="Avenir"/>
                <a:ea typeface="Avenir"/>
                <a:cs typeface="Avenir"/>
                <a:sym typeface="Avenir"/>
              </a:rPr>
              <a:t>4 hinchas de Oriental y 4 de Occidental, quienes recibirán un kit de merchandising de BetPlay.</a:t>
            </a:r>
            <a:endParaRPr b="0" i="0" sz="1400" u="none" cap="none" strike="noStrike">
              <a:solidFill>
                <a:srgbClr val="000000"/>
              </a:solidFill>
              <a:latin typeface="Avenir"/>
              <a:ea typeface="Avenir"/>
              <a:cs typeface="Avenir"/>
              <a:sym typeface="Avenir"/>
            </a:endParaRPr>
          </a:p>
          <a:p>
            <a:pPr indent="0" lvl="0" marL="0" marR="0" rtl="0" algn="just">
              <a:lnSpc>
                <a:spcPct val="100000"/>
              </a:lnSpc>
              <a:spcBef>
                <a:spcPts val="0"/>
              </a:spcBef>
              <a:spcAft>
                <a:spcPts val="0"/>
              </a:spcAft>
              <a:buClr>
                <a:srgbClr val="000000"/>
              </a:buClr>
              <a:buSzPts val="1800"/>
              <a:buFont typeface="Arial"/>
              <a:buNone/>
            </a:pPr>
            <a:r>
              <a:rPr b="1" i="0" lang="es-ES" sz="1800" u="none" cap="none" strike="noStrike">
                <a:solidFill>
                  <a:srgbClr val="002060"/>
                </a:solidFill>
                <a:latin typeface="Avenir"/>
                <a:ea typeface="Avenir"/>
                <a:cs typeface="Avenir"/>
                <a:sym typeface="Avenir"/>
              </a:rPr>
              <a:t>Mecánica: </a:t>
            </a:r>
            <a:r>
              <a:rPr b="0" i="0" lang="es-ES" sz="1800" u="none" cap="none" strike="noStrike">
                <a:solidFill>
                  <a:srgbClr val="002060"/>
                </a:solidFill>
                <a:latin typeface="Avenir"/>
                <a:ea typeface="Avenir"/>
                <a:cs typeface="Avenir"/>
                <a:sym typeface="Avenir"/>
              </a:rPr>
              <a:t>Los 8 hinchas se dividirán en dos equipos, jugarán el partido y el equipo que gane premiarán con lanzamiento de camisetas a la tribuna que representan. </a:t>
            </a:r>
            <a:endParaRPr b="0" i="0" sz="1400" u="none" cap="none" strike="noStrike">
              <a:solidFill>
                <a:srgbClr val="000000"/>
              </a:solidFill>
              <a:latin typeface="Avenir"/>
              <a:ea typeface="Avenir"/>
              <a:cs typeface="Avenir"/>
              <a:sym typeface="Aveni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pic>
        <p:nvPicPr>
          <p:cNvPr id="133" name="Google Shape;133;p5"/>
          <p:cNvPicPr preferRelativeResize="0"/>
          <p:nvPr/>
        </p:nvPicPr>
        <p:blipFill rotWithShape="1">
          <a:blip r:embed="rId3">
            <a:alphaModFix/>
          </a:blip>
          <a:srcRect b="43577" l="0" r="22257" t="0"/>
          <a:stretch/>
        </p:blipFill>
        <p:spPr>
          <a:xfrm>
            <a:off x="8150013" y="110431"/>
            <a:ext cx="4046136" cy="6747570"/>
          </a:xfrm>
          <a:prstGeom prst="rect">
            <a:avLst/>
          </a:prstGeom>
          <a:noFill/>
          <a:ln>
            <a:noFill/>
          </a:ln>
        </p:spPr>
      </p:pic>
      <p:sp>
        <p:nvSpPr>
          <p:cNvPr id="134" name="Google Shape;134;p5"/>
          <p:cNvSpPr/>
          <p:nvPr/>
        </p:nvSpPr>
        <p:spPr>
          <a:xfrm>
            <a:off x="1724400" y="2705100"/>
            <a:ext cx="5595600" cy="3906300"/>
          </a:xfrm>
          <a:prstGeom prst="rect">
            <a:avLst/>
          </a:prstGeom>
          <a:noFill/>
          <a:ln cap="flat" cmpd="sng" w="9525">
            <a:solidFill>
              <a:srgbClr val="FFD966"/>
            </a:solidFill>
            <a:prstDash val="dash"/>
            <a:round/>
            <a:headEnd len="sm" w="sm" type="none"/>
            <a:tailEnd len="sm" w="sm" type="none"/>
          </a:ln>
        </p:spPr>
        <p:txBody>
          <a:bodyPr anchorCtr="0" anchor="t" bIns="45700" lIns="91425" spcFirstLastPara="1" rIns="91425" wrap="square" tIns="45700">
            <a:spAutoFit/>
          </a:bodyPr>
          <a:lstStyle/>
          <a:p>
            <a:pPr indent="0" lvl="0" marL="0" marR="0" rtl="0" algn="just">
              <a:lnSpc>
                <a:spcPct val="115000"/>
              </a:lnSpc>
              <a:spcBef>
                <a:spcPts val="0"/>
              </a:spcBef>
              <a:spcAft>
                <a:spcPts val="0"/>
              </a:spcAft>
              <a:buClr>
                <a:srgbClr val="000000"/>
              </a:buClr>
              <a:buSzPts val="1100"/>
              <a:buFont typeface="Arial"/>
              <a:buNone/>
            </a:pPr>
            <a:r>
              <a:rPr b="0" i="0" lang="es-ES" sz="2400" u="none" cap="none" strike="noStrike">
                <a:solidFill>
                  <a:srgbClr val="0B296E"/>
                </a:solidFill>
                <a:latin typeface="Avenir"/>
                <a:ea typeface="Avenir"/>
                <a:cs typeface="Avenir"/>
                <a:sym typeface="Avenir"/>
              </a:rPr>
              <a:t>Tendremos un balón inflable de 0.90m de diámetro  con branding de marca y un arco de 3m x 2m en donde los hinchas unidos podrán anotar la mayor cantidad de goles.</a:t>
            </a:r>
            <a:endParaRPr b="0" i="0" sz="2400" u="none" cap="none" strike="noStrike">
              <a:solidFill>
                <a:srgbClr val="0B296E"/>
              </a:solidFill>
              <a:latin typeface="Avenir"/>
              <a:ea typeface="Avenir"/>
              <a:cs typeface="Avenir"/>
              <a:sym typeface="Avenir"/>
            </a:endParaRPr>
          </a:p>
          <a:p>
            <a:pPr indent="0" lvl="0" marL="0" marR="0" rtl="0" algn="just">
              <a:lnSpc>
                <a:spcPct val="115000"/>
              </a:lnSpc>
              <a:spcBef>
                <a:spcPts val="0"/>
              </a:spcBef>
              <a:spcAft>
                <a:spcPts val="0"/>
              </a:spcAft>
              <a:buClr>
                <a:schemeClr val="dk1"/>
              </a:buClr>
              <a:buSzPts val="1100"/>
              <a:buFont typeface="Arial"/>
              <a:buNone/>
            </a:pPr>
            <a:r>
              <a:t/>
            </a:r>
            <a:endParaRPr b="0" i="0" sz="2400" u="none" cap="none" strike="noStrike">
              <a:solidFill>
                <a:srgbClr val="0B296E"/>
              </a:solidFill>
              <a:latin typeface="Avenir"/>
              <a:ea typeface="Avenir"/>
              <a:cs typeface="Avenir"/>
              <a:sym typeface="Avenir"/>
            </a:endParaRPr>
          </a:p>
          <a:p>
            <a:pPr indent="0" lvl="0" marL="0" marR="0" rtl="0" algn="just">
              <a:lnSpc>
                <a:spcPct val="115000"/>
              </a:lnSpc>
              <a:spcBef>
                <a:spcPts val="0"/>
              </a:spcBef>
              <a:spcAft>
                <a:spcPts val="0"/>
              </a:spcAft>
              <a:buClr>
                <a:schemeClr val="dk1"/>
              </a:buClr>
              <a:buSzPts val="1100"/>
              <a:buFont typeface="Arial"/>
              <a:buNone/>
            </a:pPr>
            <a:r>
              <a:rPr b="0" i="0" lang="es-ES" sz="2400" u="none" cap="none" strike="noStrike">
                <a:solidFill>
                  <a:srgbClr val="0B296E"/>
                </a:solidFill>
                <a:latin typeface="Avenir"/>
                <a:ea typeface="Avenir"/>
                <a:cs typeface="Avenir"/>
                <a:sym typeface="Avenir"/>
              </a:rPr>
              <a:t>Para esto contaremos con el apoyo de 10 logísticos que serán los encargados de operar la actividad.</a:t>
            </a:r>
            <a:endParaRPr b="0" i="0" sz="2400" u="none" cap="none" strike="noStrike">
              <a:solidFill>
                <a:srgbClr val="0B296E"/>
              </a:solidFill>
              <a:latin typeface="Avenir"/>
              <a:ea typeface="Avenir"/>
              <a:cs typeface="Avenir"/>
              <a:sym typeface="Avenir"/>
            </a:endParaRPr>
          </a:p>
          <a:p>
            <a:pPr indent="0" lvl="0" marL="0" marR="0" rtl="0" algn="just">
              <a:lnSpc>
                <a:spcPct val="100000"/>
              </a:lnSpc>
              <a:spcBef>
                <a:spcPts val="0"/>
              </a:spcBef>
              <a:spcAft>
                <a:spcPts val="0"/>
              </a:spcAft>
              <a:buClr>
                <a:srgbClr val="000000"/>
              </a:buClr>
              <a:buSzPts val="2400"/>
              <a:buFont typeface="Arial"/>
              <a:buNone/>
            </a:pPr>
            <a:r>
              <a:t/>
            </a:r>
            <a:endParaRPr b="0" i="0" sz="2400" u="none" cap="none" strike="noStrike">
              <a:solidFill>
                <a:srgbClr val="0B296E"/>
              </a:solidFill>
              <a:latin typeface="Avenir"/>
              <a:ea typeface="Avenir"/>
              <a:cs typeface="Avenir"/>
              <a:sym typeface="Avenir"/>
            </a:endParaRPr>
          </a:p>
        </p:txBody>
      </p:sp>
      <p:sp>
        <p:nvSpPr>
          <p:cNvPr id="135" name="Google Shape;135;p5"/>
          <p:cNvSpPr/>
          <p:nvPr/>
        </p:nvSpPr>
        <p:spPr>
          <a:xfrm>
            <a:off x="7320130" y="573759"/>
            <a:ext cx="2815404" cy="2815404"/>
          </a:xfrm>
          <a:prstGeom prst="ellipse">
            <a:avLst/>
          </a:prstGeom>
          <a:blipFill rotWithShape="1">
            <a:blip r:embed="rId4">
              <a:alphaModFix/>
            </a:blip>
            <a:stretch>
              <a:fillRect b="0" l="0" r="0" t="0"/>
            </a:stretch>
          </a:blipFill>
          <a:ln cap="flat" cmpd="sng" w="57150">
            <a:solidFill>
              <a:srgbClr val="0B296E"/>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6" name="Google Shape;136;p5"/>
          <p:cNvSpPr/>
          <p:nvPr/>
        </p:nvSpPr>
        <p:spPr>
          <a:xfrm>
            <a:off x="1500922" y="0"/>
            <a:ext cx="216568" cy="6858000"/>
          </a:xfrm>
          <a:prstGeom prst="rect">
            <a:avLst/>
          </a:prstGeom>
          <a:solidFill>
            <a:srgbClr val="F3C41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37" name="Google Shape;137;p5"/>
          <p:cNvPicPr preferRelativeResize="0"/>
          <p:nvPr/>
        </p:nvPicPr>
        <p:blipFill rotWithShape="1">
          <a:blip r:embed="rId5">
            <a:alphaModFix/>
          </a:blip>
          <a:srcRect b="0" l="0" r="0" t="0"/>
          <a:stretch/>
        </p:blipFill>
        <p:spPr>
          <a:xfrm>
            <a:off x="0" y="0"/>
            <a:ext cx="1612864" cy="6858000"/>
          </a:xfrm>
          <a:prstGeom prst="rect">
            <a:avLst/>
          </a:prstGeom>
          <a:noFill/>
          <a:ln>
            <a:noFill/>
          </a:ln>
        </p:spPr>
      </p:pic>
      <p:sp>
        <p:nvSpPr>
          <p:cNvPr id="138" name="Google Shape;138;p5"/>
          <p:cNvSpPr/>
          <p:nvPr/>
        </p:nvSpPr>
        <p:spPr>
          <a:xfrm>
            <a:off x="171450" y="613596"/>
            <a:ext cx="6096001" cy="1314970"/>
          </a:xfrm>
          <a:prstGeom prst="roundRect">
            <a:avLst>
              <a:gd fmla="val 16667" name="adj"/>
            </a:avLst>
          </a:prstGeom>
          <a:solidFill>
            <a:srgbClr val="0B29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9" name="Google Shape;139;p5"/>
          <p:cNvSpPr/>
          <p:nvPr/>
        </p:nvSpPr>
        <p:spPr>
          <a:xfrm>
            <a:off x="285750" y="725986"/>
            <a:ext cx="5691300" cy="1090200"/>
          </a:xfrm>
          <a:prstGeom prst="rect">
            <a:avLst/>
          </a:prstGeom>
          <a:noFill/>
          <a:ln>
            <a:noFill/>
          </a:ln>
        </p:spPr>
        <p:txBody>
          <a:bodyPr anchorCtr="0" anchor="t" bIns="45700" lIns="91425" spcFirstLastPara="1" rIns="91425" wrap="square" tIns="45700">
            <a:spAutoFit/>
          </a:bodyPr>
          <a:lstStyle/>
          <a:p>
            <a:pPr indent="0" lvl="0" marL="0" marR="0" rtl="0" algn="l">
              <a:lnSpc>
                <a:spcPct val="90000"/>
              </a:lnSpc>
              <a:spcBef>
                <a:spcPts val="0"/>
              </a:spcBef>
              <a:spcAft>
                <a:spcPts val="0"/>
              </a:spcAft>
              <a:buClr>
                <a:srgbClr val="000000"/>
              </a:buClr>
              <a:buSzPts val="3400"/>
              <a:buFont typeface="Arial"/>
              <a:buNone/>
            </a:pPr>
            <a:r>
              <a:rPr b="1" i="0" lang="es-ES" sz="3400" u="none" cap="none" strike="noStrike">
                <a:solidFill>
                  <a:srgbClr val="F3C419"/>
                </a:solidFill>
                <a:latin typeface="Avenir"/>
                <a:ea typeface="Avenir"/>
                <a:cs typeface="Avenir"/>
                <a:sym typeface="Avenir"/>
              </a:rPr>
              <a:t>TRIBUNA GANADORA</a:t>
            </a:r>
            <a:endParaRPr b="1" i="0" sz="3400" u="none" cap="none" strike="noStrike">
              <a:solidFill>
                <a:srgbClr val="F3C419"/>
              </a:solidFill>
              <a:latin typeface="Avenir"/>
              <a:ea typeface="Avenir"/>
              <a:cs typeface="Avenir"/>
              <a:sym typeface="Avenir"/>
            </a:endParaRPr>
          </a:p>
          <a:p>
            <a:pPr indent="0" lvl="0" marL="0" marR="0" rtl="0" algn="l">
              <a:lnSpc>
                <a:spcPct val="90000"/>
              </a:lnSpc>
              <a:spcBef>
                <a:spcPts val="0"/>
              </a:spcBef>
              <a:spcAft>
                <a:spcPts val="0"/>
              </a:spcAft>
              <a:buClr>
                <a:srgbClr val="000000"/>
              </a:buClr>
              <a:buSzPts val="3400"/>
              <a:buFont typeface="Arial"/>
              <a:buNone/>
            </a:pPr>
            <a:r>
              <a:rPr b="1" i="0" lang="es-ES" sz="3400" u="none" cap="none" strike="noStrike">
                <a:solidFill>
                  <a:schemeClr val="lt1"/>
                </a:solidFill>
                <a:latin typeface="Avenir"/>
                <a:ea typeface="Avenir"/>
                <a:cs typeface="Avenir"/>
                <a:sym typeface="Avenir"/>
              </a:rPr>
              <a:t>BetPlay</a:t>
            </a:r>
            <a:endParaRPr b="1" i="0" sz="3400" u="none" cap="none" strike="noStrike">
              <a:solidFill>
                <a:schemeClr val="lt1"/>
              </a:solidFill>
              <a:latin typeface="Avenir"/>
              <a:ea typeface="Avenir"/>
              <a:cs typeface="Avenir"/>
              <a:sym typeface="Avenir"/>
            </a:endParaRPr>
          </a:p>
        </p:txBody>
      </p:sp>
      <p:sp>
        <p:nvSpPr>
          <p:cNvPr id="140" name="Google Shape;140;p5"/>
          <p:cNvSpPr/>
          <p:nvPr/>
        </p:nvSpPr>
        <p:spPr>
          <a:xfrm>
            <a:off x="8999875" y="3468838"/>
            <a:ext cx="2880345" cy="2880345"/>
          </a:xfrm>
          <a:prstGeom prst="ellipse">
            <a:avLst/>
          </a:prstGeom>
          <a:blipFill rotWithShape="1">
            <a:blip r:embed="rId6">
              <a:alphaModFix/>
            </a:blip>
            <a:stretch>
              <a:fillRect b="0" l="0" r="0" t="0"/>
            </a:stretch>
          </a:blipFill>
          <a:ln cap="flat" cmpd="sng" w="57150">
            <a:solidFill>
              <a:srgbClr val="0B296E"/>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41" name="Google Shape;141;p5"/>
          <p:cNvPicPr preferRelativeResize="0"/>
          <p:nvPr/>
        </p:nvPicPr>
        <p:blipFill rotWithShape="1">
          <a:blip r:embed="rId7">
            <a:alphaModFix/>
          </a:blip>
          <a:srcRect b="0" l="0" r="0" t="0"/>
          <a:stretch/>
        </p:blipFill>
        <p:spPr>
          <a:xfrm>
            <a:off x="4839750" y="560885"/>
            <a:ext cx="1427700" cy="14204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pic>
        <p:nvPicPr>
          <p:cNvPr id="146" name="Google Shape;146;p6"/>
          <p:cNvPicPr preferRelativeResize="0"/>
          <p:nvPr/>
        </p:nvPicPr>
        <p:blipFill rotWithShape="1">
          <a:blip r:embed="rId3">
            <a:alphaModFix/>
          </a:blip>
          <a:srcRect b="43576" l="0" r="22257" t="0"/>
          <a:stretch/>
        </p:blipFill>
        <p:spPr>
          <a:xfrm>
            <a:off x="8150013" y="110431"/>
            <a:ext cx="4046135" cy="6747570"/>
          </a:xfrm>
          <a:prstGeom prst="rect">
            <a:avLst/>
          </a:prstGeom>
          <a:noFill/>
          <a:ln>
            <a:noFill/>
          </a:ln>
        </p:spPr>
      </p:pic>
      <p:sp>
        <p:nvSpPr>
          <p:cNvPr id="147" name="Google Shape;147;p6"/>
          <p:cNvSpPr/>
          <p:nvPr/>
        </p:nvSpPr>
        <p:spPr>
          <a:xfrm>
            <a:off x="1500922" y="0"/>
            <a:ext cx="216600" cy="6858000"/>
          </a:xfrm>
          <a:prstGeom prst="rect">
            <a:avLst/>
          </a:prstGeom>
          <a:solidFill>
            <a:srgbClr val="F3C41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pic>
        <p:nvPicPr>
          <p:cNvPr id="148" name="Google Shape;148;p6"/>
          <p:cNvPicPr preferRelativeResize="0"/>
          <p:nvPr/>
        </p:nvPicPr>
        <p:blipFill rotWithShape="1">
          <a:blip r:embed="rId4">
            <a:alphaModFix/>
          </a:blip>
          <a:srcRect b="0" l="0" r="0" t="0"/>
          <a:stretch/>
        </p:blipFill>
        <p:spPr>
          <a:xfrm>
            <a:off x="0" y="11340"/>
            <a:ext cx="1612864" cy="6858000"/>
          </a:xfrm>
          <a:prstGeom prst="rect">
            <a:avLst/>
          </a:prstGeom>
          <a:noFill/>
          <a:ln>
            <a:noFill/>
          </a:ln>
        </p:spPr>
      </p:pic>
      <p:sp>
        <p:nvSpPr>
          <p:cNvPr id="149" name="Google Shape;149;p6"/>
          <p:cNvSpPr/>
          <p:nvPr/>
        </p:nvSpPr>
        <p:spPr>
          <a:xfrm>
            <a:off x="804582" y="613596"/>
            <a:ext cx="4336500" cy="1314900"/>
          </a:xfrm>
          <a:prstGeom prst="roundRect">
            <a:avLst>
              <a:gd fmla="val 16667" name="adj"/>
            </a:avLst>
          </a:prstGeom>
          <a:solidFill>
            <a:srgbClr val="0B29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sp>
        <p:nvSpPr>
          <p:cNvPr id="150" name="Google Shape;150;p6"/>
          <p:cNvSpPr/>
          <p:nvPr/>
        </p:nvSpPr>
        <p:spPr>
          <a:xfrm>
            <a:off x="804575" y="613725"/>
            <a:ext cx="4336500" cy="13149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F3C419"/>
              </a:buClr>
              <a:buSzPts val="3200"/>
              <a:buFont typeface="Avenir"/>
              <a:buNone/>
            </a:pPr>
            <a:r>
              <a:rPr b="1" i="0" lang="es-ES" sz="3000" u="none" cap="none" strike="noStrike">
                <a:solidFill>
                  <a:srgbClr val="F3C419"/>
                </a:solidFill>
                <a:latin typeface="Avenir"/>
                <a:ea typeface="Avenir"/>
                <a:cs typeface="Avenir"/>
                <a:sym typeface="Avenir"/>
              </a:rPr>
              <a:t>CARRERA DE </a:t>
            </a:r>
            <a:endParaRPr b="1" i="0" sz="3000" u="none" cap="none" strike="noStrike">
              <a:solidFill>
                <a:srgbClr val="F3C419"/>
              </a:solidFill>
              <a:latin typeface="Avenir"/>
              <a:ea typeface="Avenir"/>
              <a:cs typeface="Avenir"/>
              <a:sym typeface="Avenir"/>
            </a:endParaRPr>
          </a:p>
          <a:p>
            <a:pPr indent="0" lvl="0" marL="0" marR="0" rtl="0" algn="l">
              <a:lnSpc>
                <a:spcPct val="90000"/>
              </a:lnSpc>
              <a:spcBef>
                <a:spcPts val="0"/>
              </a:spcBef>
              <a:spcAft>
                <a:spcPts val="0"/>
              </a:spcAft>
              <a:buClr>
                <a:srgbClr val="F3C419"/>
              </a:buClr>
              <a:buSzPts val="3200"/>
              <a:buFont typeface="Avenir"/>
              <a:buNone/>
            </a:pPr>
            <a:r>
              <a:rPr b="1" i="0" lang="es-ES" sz="3000" u="none" cap="none" strike="noStrike">
                <a:solidFill>
                  <a:srgbClr val="F3C419"/>
                </a:solidFill>
                <a:latin typeface="Avenir"/>
                <a:ea typeface="Avenir"/>
                <a:cs typeface="Avenir"/>
                <a:sym typeface="Avenir"/>
              </a:rPr>
              <a:t>OBSTÁCULOS</a:t>
            </a:r>
            <a:br>
              <a:rPr b="1" i="0" lang="es-ES" sz="3000" u="none" cap="none" strike="noStrike">
                <a:solidFill>
                  <a:srgbClr val="F3C419"/>
                </a:solidFill>
                <a:latin typeface="Avenir"/>
                <a:ea typeface="Avenir"/>
                <a:cs typeface="Avenir"/>
                <a:sym typeface="Avenir"/>
              </a:rPr>
            </a:br>
            <a:r>
              <a:rPr b="1" i="0" lang="es-ES" sz="3000" u="none" cap="none" strike="noStrike">
                <a:solidFill>
                  <a:schemeClr val="lt1"/>
                </a:solidFill>
                <a:latin typeface="Avenir"/>
                <a:ea typeface="Avenir"/>
                <a:cs typeface="Avenir"/>
                <a:sym typeface="Avenir"/>
              </a:rPr>
              <a:t>BetPlay</a:t>
            </a:r>
            <a:r>
              <a:rPr b="1" i="0" lang="es-ES" sz="3000" u="none" cap="none" strike="noStrike">
                <a:solidFill>
                  <a:srgbClr val="F3C419"/>
                </a:solidFill>
                <a:latin typeface="Avenir"/>
                <a:ea typeface="Avenir"/>
                <a:cs typeface="Avenir"/>
                <a:sym typeface="Avenir"/>
              </a:rPr>
              <a:t> </a:t>
            </a:r>
            <a:endParaRPr b="1" i="0" sz="3000" u="none" cap="none" strike="noStrike">
              <a:solidFill>
                <a:schemeClr val="dk1"/>
              </a:solidFill>
              <a:latin typeface="Avenir"/>
              <a:ea typeface="Avenir"/>
              <a:cs typeface="Avenir"/>
              <a:sym typeface="Avenir"/>
            </a:endParaRPr>
          </a:p>
        </p:txBody>
      </p:sp>
      <p:sp>
        <p:nvSpPr>
          <p:cNvPr id="151" name="Google Shape;151;p6"/>
          <p:cNvSpPr/>
          <p:nvPr/>
        </p:nvSpPr>
        <p:spPr>
          <a:xfrm>
            <a:off x="1861426" y="2393109"/>
            <a:ext cx="5197500" cy="4172700"/>
          </a:xfrm>
          <a:prstGeom prst="rect">
            <a:avLst/>
          </a:prstGeom>
          <a:noFill/>
          <a:ln>
            <a:noFill/>
          </a:ln>
        </p:spPr>
        <p:txBody>
          <a:bodyPr anchorCtr="0" anchor="t" bIns="45700" lIns="91425" spcFirstLastPara="1" rIns="91425" wrap="square" tIns="45700">
            <a:noAutofit/>
          </a:bodyPr>
          <a:lstStyle/>
          <a:p>
            <a:pPr indent="0" lvl="0" marL="0" marR="0" rtl="0" algn="l">
              <a:lnSpc>
                <a:spcPct val="115000"/>
              </a:lnSpc>
              <a:spcBef>
                <a:spcPts val="0"/>
              </a:spcBef>
              <a:spcAft>
                <a:spcPts val="0"/>
              </a:spcAft>
              <a:buClr>
                <a:schemeClr val="dk1"/>
              </a:buClr>
              <a:buSzPts val="1100"/>
              <a:buFont typeface="Arial"/>
              <a:buNone/>
            </a:pPr>
            <a:r>
              <a:rPr b="0" i="0" lang="es-ES" sz="2300" u="none" cap="none" strike="noStrike">
                <a:solidFill>
                  <a:srgbClr val="002060"/>
                </a:solidFill>
                <a:latin typeface="Avenir"/>
                <a:ea typeface="Avenir"/>
                <a:cs typeface="Avenir"/>
                <a:sym typeface="Avenir"/>
              </a:rPr>
              <a:t>Se llevará a cabo una competición en la que 4 hinchas, usuarios de la marca, obtendrán el derecho a participar al registrar una apuesta o realizar una recarga. El primero en llegar a la meta ganará un premio de la marca, que puede incluir una camiseta oficial del club que apoye y artículos de merchandising.</a:t>
            </a:r>
            <a:endParaRPr b="0" i="0" sz="2300" u="none" cap="none" strike="noStrike">
              <a:solidFill>
                <a:srgbClr val="002060"/>
              </a:solidFill>
              <a:latin typeface="Avenir"/>
              <a:ea typeface="Avenir"/>
              <a:cs typeface="Avenir"/>
              <a:sym typeface="Avenir"/>
            </a:endParaRPr>
          </a:p>
          <a:p>
            <a:pPr indent="0" lvl="0" marL="0" marR="0" rtl="0" algn="just">
              <a:lnSpc>
                <a:spcPct val="100000"/>
              </a:lnSpc>
              <a:spcBef>
                <a:spcPts val="0"/>
              </a:spcBef>
              <a:spcAft>
                <a:spcPts val="0"/>
              </a:spcAft>
              <a:buClr>
                <a:srgbClr val="1F3763"/>
              </a:buClr>
              <a:buSzPts val="1800"/>
              <a:buFont typeface="Avenir"/>
              <a:buNone/>
            </a:pPr>
            <a:r>
              <a:t/>
            </a:r>
            <a:endParaRPr b="0" i="0" sz="1300" u="none" cap="none" strike="noStrike">
              <a:solidFill>
                <a:srgbClr val="1F3763"/>
              </a:solidFill>
              <a:latin typeface="Avenir"/>
              <a:ea typeface="Avenir"/>
              <a:cs typeface="Avenir"/>
              <a:sym typeface="Avenir"/>
            </a:endParaRPr>
          </a:p>
        </p:txBody>
      </p:sp>
      <p:pic>
        <p:nvPicPr>
          <p:cNvPr id="152" name="Google Shape;152;p6"/>
          <p:cNvPicPr preferRelativeResize="0"/>
          <p:nvPr/>
        </p:nvPicPr>
        <p:blipFill rotWithShape="1">
          <a:blip r:embed="rId5">
            <a:alphaModFix/>
          </a:blip>
          <a:srcRect b="0" l="0" r="0" t="0"/>
          <a:stretch/>
        </p:blipFill>
        <p:spPr>
          <a:xfrm>
            <a:off x="3711024" y="729800"/>
            <a:ext cx="1082525" cy="1082500"/>
          </a:xfrm>
          <a:prstGeom prst="rect">
            <a:avLst/>
          </a:prstGeom>
          <a:noFill/>
          <a:ln>
            <a:noFill/>
          </a:ln>
        </p:spPr>
      </p:pic>
      <p:pic>
        <p:nvPicPr>
          <p:cNvPr id="153" name="Google Shape;153;p6"/>
          <p:cNvPicPr preferRelativeResize="0"/>
          <p:nvPr/>
        </p:nvPicPr>
        <p:blipFill rotWithShape="1">
          <a:blip r:embed="rId6">
            <a:alphaModFix/>
          </a:blip>
          <a:srcRect b="0" l="0" r="0" t="0"/>
          <a:stretch/>
        </p:blipFill>
        <p:spPr>
          <a:xfrm>
            <a:off x="7179421" y="1322325"/>
            <a:ext cx="4046125" cy="417285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pic>
        <p:nvPicPr>
          <p:cNvPr id="158" name="Google Shape;158;g350c5c367e5_2_32"/>
          <p:cNvPicPr preferRelativeResize="0"/>
          <p:nvPr/>
        </p:nvPicPr>
        <p:blipFill rotWithShape="1">
          <a:blip r:embed="rId3">
            <a:alphaModFix/>
          </a:blip>
          <a:srcRect b="43576" l="0" r="22257" t="0"/>
          <a:stretch/>
        </p:blipFill>
        <p:spPr>
          <a:xfrm>
            <a:off x="8150013" y="110431"/>
            <a:ext cx="4046135" cy="6747570"/>
          </a:xfrm>
          <a:prstGeom prst="rect">
            <a:avLst/>
          </a:prstGeom>
          <a:noFill/>
          <a:ln>
            <a:noFill/>
          </a:ln>
        </p:spPr>
      </p:pic>
      <p:sp>
        <p:nvSpPr>
          <p:cNvPr id="159" name="Google Shape;159;g350c5c367e5_2_32"/>
          <p:cNvSpPr/>
          <p:nvPr/>
        </p:nvSpPr>
        <p:spPr>
          <a:xfrm>
            <a:off x="1500922" y="0"/>
            <a:ext cx="216600" cy="6858000"/>
          </a:xfrm>
          <a:prstGeom prst="rect">
            <a:avLst/>
          </a:prstGeom>
          <a:solidFill>
            <a:srgbClr val="F3C41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pic>
        <p:nvPicPr>
          <p:cNvPr id="160" name="Google Shape;160;g350c5c367e5_2_32"/>
          <p:cNvPicPr preferRelativeResize="0"/>
          <p:nvPr/>
        </p:nvPicPr>
        <p:blipFill rotWithShape="1">
          <a:blip r:embed="rId4">
            <a:alphaModFix/>
          </a:blip>
          <a:srcRect b="0" l="0" r="0" t="0"/>
          <a:stretch/>
        </p:blipFill>
        <p:spPr>
          <a:xfrm>
            <a:off x="0" y="11340"/>
            <a:ext cx="1612864" cy="6858000"/>
          </a:xfrm>
          <a:prstGeom prst="rect">
            <a:avLst/>
          </a:prstGeom>
          <a:noFill/>
          <a:ln>
            <a:noFill/>
          </a:ln>
        </p:spPr>
      </p:pic>
      <p:sp>
        <p:nvSpPr>
          <p:cNvPr id="161" name="Google Shape;161;g350c5c367e5_2_32"/>
          <p:cNvSpPr/>
          <p:nvPr/>
        </p:nvSpPr>
        <p:spPr>
          <a:xfrm>
            <a:off x="804582" y="613596"/>
            <a:ext cx="4336500" cy="1314900"/>
          </a:xfrm>
          <a:prstGeom prst="roundRect">
            <a:avLst>
              <a:gd fmla="val 16667" name="adj"/>
            </a:avLst>
          </a:prstGeom>
          <a:solidFill>
            <a:srgbClr val="0B29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sp>
        <p:nvSpPr>
          <p:cNvPr id="162" name="Google Shape;162;g350c5c367e5_2_32"/>
          <p:cNvSpPr/>
          <p:nvPr/>
        </p:nvSpPr>
        <p:spPr>
          <a:xfrm>
            <a:off x="740225" y="844288"/>
            <a:ext cx="4266900" cy="8535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rgbClr val="F3C419"/>
              </a:buClr>
              <a:buSzPts val="3200"/>
              <a:buFont typeface="Avenir"/>
              <a:buNone/>
            </a:pPr>
            <a:r>
              <a:rPr b="0" i="0" lang="es-ES" sz="3200" u="none" cap="none" strike="noStrike">
                <a:solidFill>
                  <a:srgbClr val="F3C419"/>
                </a:solidFill>
                <a:latin typeface="Avenir"/>
                <a:ea typeface="Avenir"/>
                <a:cs typeface="Avenir"/>
                <a:sym typeface="Avenir"/>
              </a:rPr>
              <a:t>PENAL MAREADO </a:t>
            </a:r>
            <a:endParaRPr b="1" i="0" sz="3200" u="none" cap="none" strike="noStrike">
              <a:solidFill>
                <a:srgbClr val="F3C419"/>
              </a:solidFill>
              <a:latin typeface="Avenir"/>
              <a:ea typeface="Avenir"/>
              <a:cs typeface="Avenir"/>
              <a:sym typeface="Avenir"/>
            </a:endParaRPr>
          </a:p>
          <a:p>
            <a:pPr indent="0" lvl="0" marL="0" marR="0" rtl="0" algn="l">
              <a:lnSpc>
                <a:spcPct val="90000"/>
              </a:lnSpc>
              <a:spcBef>
                <a:spcPts val="0"/>
              </a:spcBef>
              <a:spcAft>
                <a:spcPts val="0"/>
              </a:spcAft>
              <a:buClr>
                <a:srgbClr val="F3C419"/>
              </a:buClr>
              <a:buSzPts val="3200"/>
              <a:buFont typeface="Avenir"/>
              <a:buNone/>
            </a:pPr>
            <a:r>
              <a:rPr b="1" i="0" lang="es-ES" sz="3200" u="none" cap="none" strike="noStrike">
                <a:solidFill>
                  <a:schemeClr val="lt1"/>
                </a:solidFill>
                <a:latin typeface="Avenir"/>
                <a:ea typeface="Avenir"/>
                <a:cs typeface="Avenir"/>
                <a:sym typeface="Avenir"/>
              </a:rPr>
              <a:t>BetPlay</a:t>
            </a:r>
            <a:r>
              <a:rPr b="1" i="0" lang="es-ES" sz="3200" u="none" cap="none" strike="noStrike">
                <a:solidFill>
                  <a:srgbClr val="F3C419"/>
                </a:solidFill>
                <a:latin typeface="Avenir"/>
                <a:ea typeface="Avenir"/>
                <a:cs typeface="Avenir"/>
                <a:sym typeface="Avenir"/>
              </a:rPr>
              <a:t> </a:t>
            </a:r>
            <a:endParaRPr b="1" i="0" sz="3200" u="none" cap="none" strike="noStrike">
              <a:solidFill>
                <a:schemeClr val="dk1"/>
              </a:solidFill>
              <a:latin typeface="Avenir"/>
              <a:ea typeface="Avenir"/>
              <a:cs typeface="Avenir"/>
              <a:sym typeface="Avenir"/>
            </a:endParaRPr>
          </a:p>
        </p:txBody>
      </p:sp>
      <p:sp>
        <p:nvSpPr>
          <p:cNvPr id="163" name="Google Shape;163;g350c5c367e5_2_32"/>
          <p:cNvSpPr/>
          <p:nvPr/>
        </p:nvSpPr>
        <p:spPr>
          <a:xfrm>
            <a:off x="1861426" y="2278809"/>
            <a:ext cx="5197500" cy="4172700"/>
          </a:xfrm>
          <a:prstGeom prst="rect">
            <a:avLst/>
          </a:prstGeom>
          <a:noFill/>
          <a:ln>
            <a:noFill/>
          </a:ln>
        </p:spPr>
        <p:txBody>
          <a:bodyPr anchorCtr="0" anchor="t" bIns="45700" lIns="91425" spcFirstLastPara="1" rIns="91425" wrap="square" tIns="45700">
            <a:noAutofit/>
          </a:bodyPr>
          <a:lstStyle/>
          <a:p>
            <a:pPr indent="0" lvl="0" marL="0" marR="0" rtl="0" algn="l">
              <a:lnSpc>
                <a:spcPct val="115000"/>
              </a:lnSpc>
              <a:spcBef>
                <a:spcPts val="0"/>
              </a:spcBef>
              <a:spcAft>
                <a:spcPts val="0"/>
              </a:spcAft>
              <a:buClr>
                <a:schemeClr val="dk1"/>
              </a:buClr>
              <a:buSzPts val="1100"/>
              <a:buFont typeface="Arial"/>
              <a:buNone/>
            </a:pPr>
            <a:r>
              <a:rPr b="0" i="0" lang="es-ES" sz="2600" u="none" cap="none" strike="noStrike">
                <a:solidFill>
                  <a:srgbClr val="002060"/>
                </a:solidFill>
                <a:latin typeface="Avenir"/>
                <a:ea typeface="Avenir"/>
                <a:cs typeface="Avenir"/>
                <a:sym typeface="Avenir"/>
              </a:rPr>
              <a:t>Se elegirán 6 usuarios que hayan participado en la dinámica organizada por el colaborador. Antes de ejecutar su penal, cada aficionado deberá realizar cinco giros en el mismo lugar y luego patear. El aficionado que anote más goles tras sus cinco intentos ganará premios de la marca.</a:t>
            </a:r>
            <a:endParaRPr b="0" i="0" sz="2600" u="none" cap="none" strike="noStrike">
              <a:solidFill>
                <a:srgbClr val="002060"/>
              </a:solidFill>
              <a:latin typeface="Avenir"/>
              <a:ea typeface="Avenir"/>
              <a:cs typeface="Avenir"/>
              <a:sym typeface="Avenir"/>
            </a:endParaRPr>
          </a:p>
          <a:p>
            <a:pPr indent="0" lvl="0" marL="0" marR="0" rtl="0" algn="l">
              <a:lnSpc>
                <a:spcPct val="115000"/>
              </a:lnSpc>
              <a:spcBef>
                <a:spcPts val="0"/>
              </a:spcBef>
              <a:spcAft>
                <a:spcPts val="0"/>
              </a:spcAft>
              <a:buClr>
                <a:schemeClr val="dk1"/>
              </a:buClr>
              <a:buSzPts val="1100"/>
              <a:buFont typeface="Arial"/>
              <a:buNone/>
            </a:pPr>
            <a:r>
              <a:t/>
            </a:r>
            <a:endParaRPr b="0" i="0" sz="2100" u="none" cap="none" strike="noStrike">
              <a:solidFill>
                <a:srgbClr val="002060"/>
              </a:solidFill>
              <a:latin typeface="Avenir"/>
              <a:ea typeface="Avenir"/>
              <a:cs typeface="Avenir"/>
              <a:sym typeface="Avenir"/>
            </a:endParaRPr>
          </a:p>
          <a:p>
            <a:pPr indent="0" lvl="0" marL="0" marR="0" rtl="0" algn="just">
              <a:lnSpc>
                <a:spcPct val="100000"/>
              </a:lnSpc>
              <a:spcBef>
                <a:spcPts val="0"/>
              </a:spcBef>
              <a:spcAft>
                <a:spcPts val="0"/>
              </a:spcAft>
              <a:buClr>
                <a:srgbClr val="1F3763"/>
              </a:buClr>
              <a:buSzPts val="1800"/>
              <a:buFont typeface="Avenir"/>
              <a:buNone/>
            </a:pPr>
            <a:r>
              <a:t/>
            </a:r>
            <a:endParaRPr b="0" i="0" sz="1100" u="none" cap="none" strike="noStrike">
              <a:solidFill>
                <a:srgbClr val="1F3763"/>
              </a:solidFill>
              <a:latin typeface="Avenir"/>
              <a:ea typeface="Avenir"/>
              <a:cs typeface="Avenir"/>
              <a:sym typeface="Avenir"/>
            </a:endParaRPr>
          </a:p>
        </p:txBody>
      </p:sp>
      <p:pic>
        <p:nvPicPr>
          <p:cNvPr id="164" name="Google Shape;164;g350c5c367e5_2_32"/>
          <p:cNvPicPr preferRelativeResize="0"/>
          <p:nvPr/>
        </p:nvPicPr>
        <p:blipFill rotWithShape="1">
          <a:blip r:embed="rId5">
            <a:alphaModFix/>
          </a:blip>
          <a:srcRect b="0" l="0" r="0" t="0"/>
          <a:stretch/>
        </p:blipFill>
        <p:spPr>
          <a:xfrm>
            <a:off x="4287575" y="844300"/>
            <a:ext cx="853500" cy="853500"/>
          </a:xfrm>
          <a:prstGeom prst="rect">
            <a:avLst/>
          </a:prstGeom>
          <a:noFill/>
          <a:ln>
            <a:noFill/>
          </a:ln>
        </p:spPr>
      </p:pic>
      <p:pic>
        <p:nvPicPr>
          <p:cNvPr id="165" name="Google Shape;165;g350c5c367e5_2_32"/>
          <p:cNvPicPr preferRelativeResize="0"/>
          <p:nvPr/>
        </p:nvPicPr>
        <p:blipFill rotWithShape="1">
          <a:blip r:embed="rId6">
            <a:alphaModFix/>
          </a:blip>
          <a:srcRect b="0" l="0" r="0" t="0"/>
          <a:stretch/>
        </p:blipFill>
        <p:spPr>
          <a:xfrm>
            <a:off x="6987150" y="2767750"/>
            <a:ext cx="5060175" cy="2873900"/>
          </a:xfrm>
          <a:prstGeom prst="rect">
            <a:avLst/>
          </a:prstGeom>
          <a:noFill/>
          <a:ln>
            <a:noFill/>
          </a:ln>
        </p:spPr>
      </p:pic>
      <p:pic>
        <p:nvPicPr>
          <p:cNvPr id="166" name="Google Shape;166;g350c5c367e5_2_32"/>
          <p:cNvPicPr preferRelativeResize="0"/>
          <p:nvPr/>
        </p:nvPicPr>
        <p:blipFill rotWithShape="1">
          <a:blip r:embed="rId7">
            <a:alphaModFix/>
          </a:blip>
          <a:srcRect b="0" l="0" r="0" t="0"/>
          <a:stretch/>
        </p:blipFill>
        <p:spPr>
          <a:xfrm>
            <a:off x="7062776" y="2859825"/>
            <a:ext cx="4908924" cy="26897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0" name="Shape 170"/>
        <p:cNvGrpSpPr/>
        <p:nvPr/>
      </p:nvGrpSpPr>
      <p:grpSpPr>
        <a:xfrm>
          <a:off x="0" y="0"/>
          <a:ext cx="0" cy="0"/>
          <a:chOff x="0" y="0"/>
          <a:chExt cx="0" cy="0"/>
        </a:xfrm>
      </p:grpSpPr>
      <p:pic>
        <p:nvPicPr>
          <p:cNvPr id="171" name="Google Shape;171;g350c5c367e5_2_14"/>
          <p:cNvPicPr preferRelativeResize="0"/>
          <p:nvPr/>
        </p:nvPicPr>
        <p:blipFill rotWithShape="1">
          <a:blip r:embed="rId3">
            <a:alphaModFix/>
          </a:blip>
          <a:srcRect b="43576" l="0" r="22257" t="0"/>
          <a:stretch/>
        </p:blipFill>
        <p:spPr>
          <a:xfrm>
            <a:off x="8150013" y="110431"/>
            <a:ext cx="4046135" cy="6747570"/>
          </a:xfrm>
          <a:prstGeom prst="rect">
            <a:avLst/>
          </a:prstGeom>
          <a:noFill/>
          <a:ln>
            <a:noFill/>
          </a:ln>
        </p:spPr>
      </p:pic>
      <p:sp>
        <p:nvSpPr>
          <p:cNvPr id="172" name="Google Shape;172;g350c5c367e5_2_14"/>
          <p:cNvSpPr/>
          <p:nvPr/>
        </p:nvSpPr>
        <p:spPr>
          <a:xfrm>
            <a:off x="1500922" y="0"/>
            <a:ext cx="216600" cy="6858000"/>
          </a:xfrm>
          <a:prstGeom prst="rect">
            <a:avLst/>
          </a:prstGeom>
          <a:solidFill>
            <a:srgbClr val="F3C41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pic>
        <p:nvPicPr>
          <p:cNvPr id="173" name="Google Shape;173;g350c5c367e5_2_14"/>
          <p:cNvPicPr preferRelativeResize="0"/>
          <p:nvPr/>
        </p:nvPicPr>
        <p:blipFill rotWithShape="1">
          <a:blip r:embed="rId4">
            <a:alphaModFix/>
          </a:blip>
          <a:srcRect b="0" l="0" r="0" t="0"/>
          <a:stretch/>
        </p:blipFill>
        <p:spPr>
          <a:xfrm>
            <a:off x="0" y="11340"/>
            <a:ext cx="1612864" cy="6858000"/>
          </a:xfrm>
          <a:prstGeom prst="rect">
            <a:avLst/>
          </a:prstGeom>
          <a:noFill/>
          <a:ln>
            <a:noFill/>
          </a:ln>
        </p:spPr>
      </p:pic>
      <p:sp>
        <p:nvSpPr>
          <p:cNvPr id="174" name="Google Shape;174;g350c5c367e5_2_14"/>
          <p:cNvSpPr/>
          <p:nvPr/>
        </p:nvSpPr>
        <p:spPr>
          <a:xfrm>
            <a:off x="804582" y="613596"/>
            <a:ext cx="4336500" cy="1314900"/>
          </a:xfrm>
          <a:prstGeom prst="roundRect">
            <a:avLst>
              <a:gd fmla="val 16667" name="adj"/>
            </a:avLst>
          </a:prstGeom>
          <a:solidFill>
            <a:srgbClr val="0B29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800"/>
              <a:buFont typeface="Calibri"/>
              <a:buNone/>
            </a:pPr>
            <a:r>
              <a:t/>
            </a:r>
            <a:endParaRPr b="0" i="0" sz="1800" u="none" cap="none" strike="noStrike">
              <a:solidFill>
                <a:schemeClr val="lt1"/>
              </a:solidFill>
              <a:latin typeface="Calibri"/>
              <a:ea typeface="Calibri"/>
              <a:cs typeface="Calibri"/>
              <a:sym typeface="Calibri"/>
            </a:endParaRPr>
          </a:p>
        </p:txBody>
      </p:sp>
      <p:sp>
        <p:nvSpPr>
          <p:cNvPr id="175" name="Google Shape;175;g350c5c367e5_2_14"/>
          <p:cNvSpPr/>
          <p:nvPr/>
        </p:nvSpPr>
        <p:spPr>
          <a:xfrm>
            <a:off x="804575" y="751300"/>
            <a:ext cx="3352800" cy="10395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1100"/>
              <a:buFont typeface="Arial"/>
              <a:buNone/>
            </a:pPr>
            <a:r>
              <a:rPr b="0" i="0" lang="es-ES" sz="3200" u="none" cap="none" strike="noStrike">
                <a:solidFill>
                  <a:srgbClr val="F3C419"/>
                </a:solidFill>
                <a:latin typeface="Avenir"/>
                <a:ea typeface="Avenir"/>
                <a:cs typeface="Avenir"/>
                <a:sym typeface="Avenir"/>
              </a:rPr>
              <a:t>PHOTO BOOTH MOVIL </a:t>
            </a:r>
            <a:r>
              <a:rPr b="1" i="0" lang="es-ES" sz="3200" u="none" cap="none" strike="noStrike">
                <a:solidFill>
                  <a:schemeClr val="lt1"/>
                </a:solidFill>
                <a:latin typeface="Avenir"/>
                <a:ea typeface="Avenir"/>
                <a:cs typeface="Avenir"/>
                <a:sym typeface="Avenir"/>
              </a:rPr>
              <a:t>BETPLAY</a:t>
            </a:r>
            <a:endParaRPr b="1" i="0" sz="3200" u="none" cap="none" strike="noStrike">
              <a:solidFill>
                <a:schemeClr val="lt1"/>
              </a:solidFill>
              <a:latin typeface="Calibri"/>
              <a:ea typeface="Calibri"/>
              <a:cs typeface="Calibri"/>
              <a:sym typeface="Calibri"/>
            </a:endParaRPr>
          </a:p>
        </p:txBody>
      </p:sp>
      <p:sp>
        <p:nvSpPr>
          <p:cNvPr id="176" name="Google Shape;176;g350c5c367e5_2_14"/>
          <p:cNvSpPr/>
          <p:nvPr/>
        </p:nvSpPr>
        <p:spPr>
          <a:xfrm>
            <a:off x="1717526" y="2264883"/>
            <a:ext cx="4962600" cy="4146600"/>
          </a:xfrm>
          <a:prstGeom prst="rect">
            <a:avLst/>
          </a:prstGeom>
          <a:noFill/>
          <a:ln>
            <a:noFill/>
          </a:ln>
        </p:spPr>
        <p:txBody>
          <a:bodyPr anchorCtr="0" anchor="t" bIns="45700" lIns="91425" spcFirstLastPara="1" rIns="91425" wrap="square" tIns="45700">
            <a:noAutofit/>
          </a:bodyPr>
          <a:lstStyle/>
          <a:p>
            <a:pPr indent="0" lvl="0" marL="0" marR="0" rtl="0" algn="l">
              <a:lnSpc>
                <a:spcPct val="115000"/>
              </a:lnSpc>
              <a:spcBef>
                <a:spcPts val="0"/>
              </a:spcBef>
              <a:spcAft>
                <a:spcPts val="0"/>
              </a:spcAft>
              <a:buClr>
                <a:schemeClr val="dk1"/>
              </a:buClr>
              <a:buSzPts val="1100"/>
              <a:buFont typeface="Arial"/>
              <a:buNone/>
            </a:pPr>
            <a:r>
              <a:rPr b="0" i="0" lang="es-ES" sz="2000" u="none" cap="none" strike="noStrike">
                <a:solidFill>
                  <a:srgbClr val="1C4587"/>
                </a:solidFill>
                <a:latin typeface="Avenir"/>
                <a:ea typeface="Avenir"/>
                <a:cs typeface="Avenir"/>
                <a:sym typeface="Avenir"/>
              </a:rPr>
              <a:t>El Photo Booth Móvil con branding de la marca y un diseño atractivo que invita a los asistentes a participar. Los operarios se desplazan por las tribunas del estadio buscando usuarios que quieran tener esta experiencia, que consta de una toma fotos de alta calidad en diferentes formatos, desde instantáneas hasta GIFs animados. Los asistentes pueden ver las fotos en una pantalla antes de imprimirlas o ser enviadas a sus correos.</a:t>
            </a:r>
            <a:endParaRPr b="0" i="0" sz="2000" u="none" cap="none" strike="noStrike">
              <a:solidFill>
                <a:srgbClr val="1C4587"/>
              </a:solidFill>
              <a:latin typeface="Avenir"/>
              <a:ea typeface="Avenir"/>
              <a:cs typeface="Avenir"/>
              <a:sym typeface="Avenir"/>
            </a:endParaRPr>
          </a:p>
          <a:p>
            <a:pPr indent="0" lvl="0" marL="0" marR="0" rtl="0" algn="just">
              <a:lnSpc>
                <a:spcPct val="100000"/>
              </a:lnSpc>
              <a:spcBef>
                <a:spcPts val="0"/>
              </a:spcBef>
              <a:spcAft>
                <a:spcPts val="0"/>
              </a:spcAft>
              <a:buClr>
                <a:srgbClr val="1F3763"/>
              </a:buClr>
              <a:buSzPts val="1800"/>
              <a:buFont typeface="Avenir"/>
              <a:buNone/>
            </a:pPr>
            <a:r>
              <a:t/>
            </a:r>
            <a:endParaRPr b="0" i="0" sz="1400" u="none" cap="none" strike="noStrike">
              <a:solidFill>
                <a:srgbClr val="1C4587"/>
              </a:solidFill>
              <a:latin typeface="Avenir"/>
              <a:ea typeface="Avenir"/>
              <a:cs typeface="Avenir"/>
              <a:sym typeface="Avenir"/>
            </a:endParaRPr>
          </a:p>
        </p:txBody>
      </p:sp>
      <p:pic>
        <p:nvPicPr>
          <p:cNvPr id="177" name="Google Shape;177;g350c5c367e5_2_14"/>
          <p:cNvPicPr preferRelativeResize="0"/>
          <p:nvPr/>
        </p:nvPicPr>
        <p:blipFill rotWithShape="1">
          <a:blip r:embed="rId5">
            <a:alphaModFix/>
          </a:blip>
          <a:srcRect b="0" l="0" r="0" t="0"/>
          <a:stretch/>
        </p:blipFill>
        <p:spPr>
          <a:xfrm>
            <a:off x="4157375" y="751301"/>
            <a:ext cx="789109" cy="1039500"/>
          </a:xfrm>
          <a:prstGeom prst="rect">
            <a:avLst/>
          </a:prstGeom>
          <a:noFill/>
          <a:ln>
            <a:noFill/>
          </a:ln>
        </p:spPr>
      </p:pic>
      <p:pic>
        <p:nvPicPr>
          <p:cNvPr id="178" name="Google Shape;178;g350c5c367e5_2_14"/>
          <p:cNvPicPr preferRelativeResize="0"/>
          <p:nvPr/>
        </p:nvPicPr>
        <p:blipFill rotWithShape="1">
          <a:blip r:embed="rId6">
            <a:alphaModFix/>
          </a:blip>
          <a:srcRect b="0" l="0" r="0" t="0"/>
          <a:stretch/>
        </p:blipFill>
        <p:spPr>
          <a:xfrm>
            <a:off x="6954692" y="0"/>
            <a:ext cx="4856316" cy="6857999"/>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2022-06-08T21:27:11Z</dcterms:created>
  <dc:creator>Microsoft Office User</dc:creator>
</cp:coreProperties>
</file>